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6" r:id="rId6"/>
    <p:sldId id="261" r:id="rId7"/>
    <p:sldId id="269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8" autoAdjust="0"/>
    <p:restoredTop sz="94737" autoAdjust="0"/>
  </p:normalViewPr>
  <p:slideViewPr>
    <p:cSldViewPr snapToGrid="0">
      <p:cViewPr varScale="1">
        <p:scale>
          <a:sx n="78" d="100"/>
          <a:sy n="78" d="100"/>
        </p:scale>
        <p:origin x="-102" y="-66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0B844-692B-47EF-AB3D-CC3880CE9DBC}" type="doc">
      <dgm:prSet loTypeId="urn:microsoft.com/office/officeart/2005/8/layout/hProcess9" loCatId="process" qsTypeId="urn:microsoft.com/office/officeart/2005/8/quickstyle/simple1" qsCatId="simple" csTypeId="urn:microsoft.com/office/officeart/2005/8/colors/accent4_3" csCatId="accent4" phldr="1"/>
      <dgm:spPr/>
    </dgm:pt>
    <dgm:pt modelId="{B0EDB9C7-7C51-4D5C-8DDE-E0FD4F7FEEA7}">
      <dgm:prSet phldrT="[Text]" custT="1"/>
      <dgm:spPr/>
      <dgm:t>
        <a:bodyPr/>
        <a:lstStyle/>
        <a:p>
          <a:r>
            <a:rPr lang="en-US" sz="2000" dirty="0" smtClean="0">
              <a:latin typeface="Tw Cen MT" pitchFamily="34" charset="0"/>
            </a:rPr>
            <a:t>SURGICAL</a:t>
          </a:r>
          <a:r>
            <a:rPr lang="en-US" sz="2000" dirty="0" smtClean="0"/>
            <a:t> </a:t>
          </a:r>
          <a:r>
            <a:rPr lang="en-US" sz="2000" dirty="0" smtClean="0">
              <a:latin typeface="Tw Cen MT" pitchFamily="34" charset="0"/>
            </a:rPr>
            <a:t>WOUNDS</a:t>
          </a:r>
          <a:endParaRPr lang="en-US" sz="2000" dirty="0">
            <a:latin typeface="Tw Cen MT" pitchFamily="34" charset="0"/>
          </a:endParaRPr>
        </a:p>
      </dgm:t>
    </dgm:pt>
    <dgm:pt modelId="{76534608-3C47-45F1-8522-2002203E7ACA}" type="parTrans" cxnId="{05B3FB29-7BFE-4462-8C79-A9507FDAC3B7}">
      <dgm:prSet/>
      <dgm:spPr/>
      <dgm:t>
        <a:bodyPr/>
        <a:lstStyle/>
        <a:p>
          <a:endParaRPr lang="en-US"/>
        </a:p>
      </dgm:t>
    </dgm:pt>
    <dgm:pt modelId="{1F63EB44-2D87-4C4B-AA86-3997BE652F01}" type="sibTrans" cxnId="{05B3FB29-7BFE-4462-8C79-A9507FDAC3B7}">
      <dgm:prSet/>
      <dgm:spPr/>
      <dgm:t>
        <a:bodyPr/>
        <a:lstStyle/>
        <a:p>
          <a:endParaRPr lang="en-US"/>
        </a:p>
      </dgm:t>
    </dgm:pt>
    <dgm:pt modelId="{AB040D6D-1707-4750-B300-289E9B290543}">
      <dgm:prSet phldrT="[Text]" custT="1"/>
      <dgm:spPr/>
      <dgm:t>
        <a:bodyPr/>
        <a:lstStyle/>
        <a:p>
          <a:r>
            <a:rPr lang="en-US" sz="1600" dirty="0" smtClean="0"/>
            <a:t>NOT APPROXIMATED WITH EXPOSED HARDWARE OR ORGANS</a:t>
          </a:r>
          <a:endParaRPr lang="en-US" sz="1600" dirty="0"/>
        </a:p>
      </dgm:t>
    </dgm:pt>
    <dgm:pt modelId="{E24863D9-8933-451B-AB64-1623B1A70DD4}" type="parTrans" cxnId="{700E0E0C-445D-43D8-9565-1F606847495B}">
      <dgm:prSet/>
      <dgm:spPr/>
      <dgm:t>
        <a:bodyPr/>
        <a:lstStyle/>
        <a:p>
          <a:endParaRPr lang="en-US"/>
        </a:p>
      </dgm:t>
    </dgm:pt>
    <dgm:pt modelId="{CF6975A1-D63A-499F-928C-A4A0EC1EF7CB}" type="sibTrans" cxnId="{700E0E0C-445D-43D8-9565-1F606847495B}">
      <dgm:prSet/>
      <dgm:spPr/>
      <dgm:t>
        <a:bodyPr/>
        <a:lstStyle/>
        <a:p>
          <a:endParaRPr lang="en-US"/>
        </a:p>
      </dgm:t>
    </dgm:pt>
    <dgm:pt modelId="{6D20741B-CCB4-492B-8CCD-249EC25D6132}">
      <dgm:prSet phldrT="[Text]" custT="1"/>
      <dgm:spPr/>
      <dgm:t>
        <a:bodyPr/>
        <a:lstStyle/>
        <a:p>
          <a:r>
            <a:rPr lang="en-US" sz="1200" dirty="0" smtClean="0"/>
            <a:t>IMMUNOSUPRESSED/</a:t>
          </a:r>
        </a:p>
        <a:p>
          <a:r>
            <a:rPr lang="en-US" sz="1200" dirty="0" smtClean="0"/>
            <a:t>PRIMARY CLOSURE </a:t>
          </a:r>
        </a:p>
        <a:p>
          <a:r>
            <a:rPr lang="en-US" sz="1200" dirty="0" smtClean="0"/>
            <a:t>FIRST DRESSING CHANGE</a:t>
          </a:r>
          <a:endParaRPr lang="en-US" sz="1200" dirty="0"/>
        </a:p>
      </dgm:t>
    </dgm:pt>
    <dgm:pt modelId="{47CA7819-DC70-467B-9876-5F00886AA651}" type="parTrans" cxnId="{53D3E6A9-9F9F-4DB5-97D4-C7F108AB910C}">
      <dgm:prSet/>
      <dgm:spPr/>
      <dgm:t>
        <a:bodyPr/>
        <a:lstStyle/>
        <a:p>
          <a:endParaRPr lang="en-US"/>
        </a:p>
      </dgm:t>
    </dgm:pt>
    <dgm:pt modelId="{654F5B19-BF15-4D54-8947-43711082205A}" type="sibTrans" cxnId="{53D3E6A9-9F9F-4DB5-97D4-C7F108AB910C}">
      <dgm:prSet/>
      <dgm:spPr/>
      <dgm:t>
        <a:bodyPr/>
        <a:lstStyle/>
        <a:p>
          <a:endParaRPr lang="en-US"/>
        </a:p>
      </dgm:t>
    </dgm:pt>
    <dgm:pt modelId="{99872BA8-A193-42C8-B522-12A2B6FB03A3}">
      <dgm:prSet/>
      <dgm:spPr/>
      <dgm:t>
        <a:bodyPr/>
        <a:lstStyle/>
        <a:p>
          <a:r>
            <a:rPr lang="en-US" dirty="0" smtClean="0"/>
            <a:t>STERILE TECHNIQUE</a:t>
          </a:r>
          <a:endParaRPr lang="en-US" dirty="0"/>
        </a:p>
      </dgm:t>
    </dgm:pt>
    <dgm:pt modelId="{84DD5B34-D972-4512-9F55-8F643AE5C36C}" type="parTrans" cxnId="{986B27E5-8BC1-4596-87AE-796E273DA523}">
      <dgm:prSet/>
      <dgm:spPr/>
      <dgm:t>
        <a:bodyPr/>
        <a:lstStyle/>
        <a:p>
          <a:endParaRPr lang="en-US"/>
        </a:p>
      </dgm:t>
    </dgm:pt>
    <dgm:pt modelId="{042F836A-8326-4C59-B6E6-6E473C3EA6A6}" type="sibTrans" cxnId="{986B27E5-8BC1-4596-87AE-796E273DA523}">
      <dgm:prSet/>
      <dgm:spPr/>
      <dgm:t>
        <a:bodyPr/>
        <a:lstStyle/>
        <a:p>
          <a:endParaRPr lang="en-US"/>
        </a:p>
      </dgm:t>
    </dgm:pt>
    <dgm:pt modelId="{0169447B-DCF5-41F7-9CE2-33C19ECCCC2D}" type="pres">
      <dgm:prSet presAssocID="{49E0B844-692B-47EF-AB3D-CC3880CE9DBC}" presName="CompostProcess" presStyleCnt="0">
        <dgm:presLayoutVars>
          <dgm:dir/>
          <dgm:resizeHandles val="exact"/>
        </dgm:presLayoutVars>
      </dgm:prSet>
      <dgm:spPr/>
    </dgm:pt>
    <dgm:pt modelId="{F45974D1-E66A-4F1E-A2BA-25FBC32ED94B}" type="pres">
      <dgm:prSet presAssocID="{49E0B844-692B-47EF-AB3D-CC3880CE9DBC}" presName="arrow" presStyleLbl="bgShp" presStyleIdx="0" presStyleCnt="1" custLinFactNeighborX="-1569"/>
      <dgm:spPr/>
    </dgm:pt>
    <dgm:pt modelId="{FED769D1-8055-41D9-B2FA-65ECE8881057}" type="pres">
      <dgm:prSet presAssocID="{49E0B844-692B-47EF-AB3D-CC3880CE9DBC}" presName="linearProcess" presStyleCnt="0"/>
      <dgm:spPr/>
    </dgm:pt>
    <dgm:pt modelId="{06173C28-2D40-45D5-9D2A-F8D524720236}" type="pres">
      <dgm:prSet presAssocID="{B0EDB9C7-7C51-4D5C-8DDE-E0FD4F7FEEA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11390-3F5A-4D10-926D-D36CF4AC1638}" type="pres">
      <dgm:prSet presAssocID="{1F63EB44-2D87-4C4B-AA86-3997BE652F01}" presName="sibTrans" presStyleCnt="0"/>
      <dgm:spPr/>
    </dgm:pt>
    <dgm:pt modelId="{E7E38BB9-A0A6-430B-8437-C1C218CBE1C1}" type="pres">
      <dgm:prSet presAssocID="{AB040D6D-1707-4750-B300-289E9B290543}" presName="textNode" presStyleLbl="node1" presStyleIdx="1" presStyleCnt="4" custLinFactNeighborX="-29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F083F-1AAE-43F1-ADFA-F6A72DD6D785}" type="pres">
      <dgm:prSet presAssocID="{CF6975A1-D63A-499F-928C-A4A0EC1EF7CB}" presName="sibTrans" presStyleCnt="0"/>
      <dgm:spPr/>
    </dgm:pt>
    <dgm:pt modelId="{E11E6E0B-85EE-4675-B679-603B1BC84C50}" type="pres">
      <dgm:prSet presAssocID="{6D20741B-CCB4-492B-8CCD-249EC25D6132}" presName="textNode" presStyleLbl="node1" presStyleIdx="2" presStyleCnt="4" custLinFactNeighborX="-82153" custLinFactNeighborY="19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FB496-99FE-4B8F-8249-2C83B54C993C}" type="pres">
      <dgm:prSet presAssocID="{654F5B19-BF15-4D54-8947-43711082205A}" presName="sibTrans" presStyleCnt="0"/>
      <dgm:spPr/>
    </dgm:pt>
    <dgm:pt modelId="{CD047E61-62B4-44B5-A935-BFA580D30D44}" type="pres">
      <dgm:prSet presAssocID="{99872BA8-A193-42C8-B522-12A2B6FB03A3}" presName="textNode" presStyleLbl="node1" presStyleIdx="3" presStyleCnt="4" custLinFactX="-1218" custLinFactNeighborX="-100000" custLinFactNeighborY="-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BAADA5-8277-43DC-9C12-0728430294BE}" type="presOf" srcId="{AB040D6D-1707-4750-B300-289E9B290543}" destId="{E7E38BB9-A0A6-430B-8437-C1C218CBE1C1}" srcOrd="0" destOrd="0" presId="urn:microsoft.com/office/officeart/2005/8/layout/hProcess9"/>
    <dgm:cxn modelId="{36243B5B-8944-4C59-A4CA-326F67AA4CC2}" type="presOf" srcId="{B0EDB9C7-7C51-4D5C-8DDE-E0FD4F7FEEA7}" destId="{06173C28-2D40-45D5-9D2A-F8D524720236}" srcOrd="0" destOrd="0" presId="urn:microsoft.com/office/officeart/2005/8/layout/hProcess9"/>
    <dgm:cxn modelId="{700E0E0C-445D-43D8-9565-1F606847495B}" srcId="{49E0B844-692B-47EF-AB3D-CC3880CE9DBC}" destId="{AB040D6D-1707-4750-B300-289E9B290543}" srcOrd="1" destOrd="0" parTransId="{E24863D9-8933-451B-AB64-1623B1A70DD4}" sibTransId="{CF6975A1-D63A-499F-928C-A4A0EC1EF7CB}"/>
    <dgm:cxn modelId="{986B27E5-8BC1-4596-87AE-796E273DA523}" srcId="{49E0B844-692B-47EF-AB3D-CC3880CE9DBC}" destId="{99872BA8-A193-42C8-B522-12A2B6FB03A3}" srcOrd="3" destOrd="0" parTransId="{84DD5B34-D972-4512-9F55-8F643AE5C36C}" sibTransId="{042F836A-8326-4C59-B6E6-6E473C3EA6A6}"/>
    <dgm:cxn modelId="{213B3148-AF42-4920-ACAE-B01918C8EC55}" type="presOf" srcId="{6D20741B-CCB4-492B-8CCD-249EC25D6132}" destId="{E11E6E0B-85EE-4675-B679-603B1BC84C50}" srcOrd="0" destOrd="0" presId="urn:microsoft.com/office/officeart/2005/8/layout/hProcess9"/>
    <dgm:cxn modelId="{53D3E6A9-9F9F-4DB5-97D4-C7F108AB910C}" srcId="{49E0B844-692B-47EF-AB3D-CC3880CE9DBC}" destId="{6D20741B-CCB4-492B-8CCD-249EC25D6132}" srcOrd="2" destOrd="0" parTransId="{47CA7819-DC70-467B-9876-5F00886AA651}" sibTransId="{654F5B19-BF15-4D54-8947-43711082205A}"/>
    <dgm:cxn modelId="{43CE38B4-83AD-4061-9C07-E9AF3D54D569}" type="presOf" srcId="{99872BA8-A193-42C8-B522-12A2B6FB03A3}" destId="{CD047E61-62B4-44B5-A935-BFA580D30D44}" srcOrd="0" destOrd="0" presId="urn:microsoft.com/office/officeart/2005/8/layout/hProcess9"/>
    <dgm:cxn modelId="{05B3FB29-7BFE-4462-8C79-A9507FDAC3B7}" srcId="{49E0B844-692B-47EF-AB3D-CC3880CE9DBC}" destId="{B0EDB9C7-7C51-4D5C-8DDE-E0FD4F7FEEA7}" srcOrd="0" destOrd="0" parTransId="{76534608-3C47-45F1-8522-2002203E7ACA}" sibTransId="{1F63EB44-2D87-4C4B-AA86-3997BE652F01}"/>
    <dgm:cxn modelId="{D3984ACB-B322-4BF4-9CF1-2EF7F752EEDC}" type="presOf" srcId="{49E0B844-692B-47EF-AB3D-CC3880CE9DBC}" destId="{0169447B-DCF5-41F7-9CE2-33C19ECCCC2D}" srcOrd="0" destOrd="0" presId="urn:microsoft.com/office/officeart/2005/8/layout/hProcess9"/>
    <dgm:cxn modelId="{6D11BD9D-0625-4A4B-B0E4-8AE5067EDF3D}" type="presParOf" srcId="{0169447B-DCF5-41F7-9CE2-33C19ECCCC2D}" destId="{F45974D1-E66A-4F1E-A2BA-25FBC32ED94B}" srcOrd="0" destOrd="0" presId="urn:microsoft.com/office/officeart/2005/8/layout/hProcess9"/>
    <dgm:cxn modelId="{B71731C8-7C8D-4E61-9A48-42D06C39EEE8}" type="presParOf" srcId="{0169447B-DCF5-41F7-9CE2-33C19ECCCC2D}" destId="{FED769D1-8055-41D9-B2FA-65ECE8881057}" srcOrd="1" destOrd="0" presId="urn:microsoft.com/office/officeart/2005/8/layout/hProcess9"/>
    <dgm:cxn modelId="{7B0156EF-EAD5-4353-BB93-819703347819}" type="presParOf" srcId="{FED769D1-8055-41D9-B2FA-65ECE8881057}" destId="{06173C28-2D40-45D5-9D2A-F8D524720236}" srcOrd="0" destOrd="0" presId="urn:microsoft.com/office/officeart/2005/8/layout/hProcess9"/>
    <dgm:cxn modelId="{ED0DCE1E-BC81-46A4-A1FD-03566AFD3869}" type="presParOf" srcId="{FED769D1-8055-41D9-B2FA-65ECE8881057}" destId="{F3F11390-3F5A-4D10-926D-D36CF4AC1638}" srcOrd="1" destOrd="0" presId="urn:microsoft.com/office/officeart/2005/8/layout/hProcess9"/>
    <dgm:cxn modelId="{C57C95C6-FD54-440E-A7FB-E6C6C59F1520}" type="presParOf" srcId="{FED769D1-8055-41D9-B2FA-65ECE8881057}" destId="{E7E38BB9-A0A6-430B-8437-C1C218CBE1C1}" srcOrd="2" destOrd="0" presId="urn:microsoft.com/office/officeart/2005/8/layout/hProcess9"/>
    <dgm:cxn modelId="{3F0C55D0-8ED4-41AC-8029-CA2F339ED0DD}" type="presParOf" srcId="{FED769D1-8055-41D9-B2FA-65ECE8881057}" destId="{3C6F083F-1AAE-43F1-ADFA-F6A72DD6D785}" srcOrd="3" destOrd="0" presId="urn:microsoft.com/office/officeart/2005/8/layout/hProcess9"/>
    <dgm:cxn modelId="{8E024286-E624-4F3B-833B-632B63C12DD6}" type="presParOf" srcId="{FED769D1-8055-41D9-B2FA-65ECE8881057}" destId="{E11E6E0B-85EE-4675-B679-603B1BC84C50}" srcOrd="4" destOrd="0" presId="urn:microsoft.com/office/officeart/2005/8/layout/hProcess9"/>
    <dgm:cxn modelId="{76D5922F-7B4D-4465-B469-F84465F98776}" type="presParOf" srcId="{FED769D1-8055-41D9-B2FA-65ECE8881057}" destId="{388FB496-99FE-4B8F-8249-2C83B54C993C}" srcOrd="5" destOrd="0" presId="urn:microsoft.com/office/officeart/2005/8/layout/hProcess9"/>
    <dgm:cxn modelId="{0A3AF293-8B27-473B-9A60-518F9646571B}" type="presParOf" srcId="{FED769D1-8055-41D9-B2FA-65ECE8881057}" destId="{CD047E61-62B4-44B5-A935-BFA580D30D44}" srcOrd="6" destOrd="0" presId="urn:microsoft.com/office/officeart/2005/8/layout/hProcess9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E0B844-692B-47EF-AB3D-CC3880CE9DBC}" type="doc">
      <dgm:prSet loTypeId="urn:microsoft.com/office/officeart/2005/8/layout/hProcess9" loCatId="process" qsTypeId="urn:microsoft.com/office/officeart/2005/8/quickstyle/simple1" qsCatId="simple" csTypeId="urn:microsoft.com/office/officeart/2005/8/colors/accent4_3" csCatId="accent4" phldr="1"/>
      <dgm:spPr/>
    </dgm:pt>
    <dgm:pt modelId="{B0EDB9C7-7C51-4D5C-8DDE-E0FD4F7FEEA7}">
      <dgm:prSet phldrT="[Text]" custT="1"/>
      <dgm:spPr/>
      <dgm:t>
        <a:bodyPr/>
        <a:lstStyle/>
        <a:p>
          <a:endParaRPr lang="en-US" sz="2000" dirty="0">
            <a:latin typeface="Tw Cen MT" pitchFamily="34" charset="0"/>
          </a:endParaRPr>
        </a:p>
      </dgm:t>
    </dgm:pt>
    <dgm:pt modelId="{76534608-3C47-45F1-8522-2002203E7ACA}" type="parTrans" cxnId="{05B3FB29-7BFE-4462-8C79-A9507FDAC3B7}">
      <dgm:prSet/>
      <dgm:spPr/>
      <dgm:t>
        <a:bodyPr/>
        <a:lstStyle/>
        <a:p>
          <a:endParaRPr lang="en-US"/>
        </a:p>
      </dgm:t>
    </dgm:pt>
    <dgm:pt modelId="{1F63EB44-2D87-4C4B-AA86-3997BE652F01}" type="sibTrans" cxnId="{05B3FB29-7BFE-4462-8C79-A9507FDAC3B7}">
      <dgm:prSet/>
      <dgm:spPr/>
      <dgm:t>
        <a:bodyPr/>
        <a:lstStyle/>
        <a:p>
          <a:endParaRPr lang="en-US"/>
        </a:p>
      </dgm:t>
    </dgm:pt>
    <dgm:pt modelId="{AB040D6D-1707-4750-B300-289E9B290543}">
      <dgm:prSet phldrT="[Text]" custT="1"/>
      <dgm:spPr/>
      <dgm:t>
        <a:bodyPr/>
        <a:lstStyle/>
        <a:p>
          <a:endParaRPr lang="en-US" sz="1600" dirty="0"/>
        </a:p>
      </dgm:t>
    </dgm:pt>
    <dgm:pt modelId="{E24863D9-8933-451B-AB64-1623B1A70DD4}" type="parTrans" cxnId="{700E0E0C-445D-43D8-9565-1F606847495B}">
      <dgm:prSet/>
      <dgm:spPr/>
      <dgm:t>
        <a:bodyPr/>
        <a:lstStyle/>
        <a:p>
          <a:endParaRPr lang="en-US"/>
        </a:p>
      </dgm:t>
    </dgm:pt>
    <dgm:pt modelId="{CF6975A1-D63A-499F-928C-A4A0EC1EF7CB}" type="sibTrans" cxnId="{700E0E0C-445D-43D8-9565-1F606847495B}">
      <dgm:prSet/>
      <dgm:spPr/>
      <dgm:t>
        <a:bodyPr/>
        <a:lstStyle/>
        <a:p>
          <a:endParaRPr lang="en-US"/>
        </a:p>
      </dgm:t>
    </dgm:pt>
    <dgm:pt modelId="{99872BA8-A193-42C8-B522-12A2B6FB03A3}">
      <dgm:prSet/>
      <dgm:spPr/>
      <dgm:t>
        <a:bodyPr/>
        <a:lstStyle/>
        <a:p>
          <a:endParaRPr lang="en-US" dirty="0"/>
        </a:p>
      </dgm:t>
    </dgm:pt>
    <dgm:pt modelId="{84DD5B34-D972-4512-9F55-8F643AE5C36C}" type="parTrans" cxnId="{986B27E5-8BC1-4596-87AE-796E273DA523}">
      <dgm:prSet/>
      <dgm:spPr/>
      <dgm:t>
        <a:bodyPr/>
        <a:lstStyle/>
        <a:p>
          <a:endParaRPr lang="en-US"/>
        </a:p>
      </dgm:t>
    </dgm:pt>
    <dgm:pt modelId="{042F836A-8326-4C59-B6E6-6E473C3EA6A6}" type="sibTrans" cxnId="{986B27E5-8BC1-4596-87AE-796E273DA523}">
      <dgm:prSet/>
      <dgm:spPr/>
      <dgm:t>
        <a:bodyPr/>
        <a:lstStyle/>
        <a:p>
          <a:endParaRPr lang="en-US"/>
        </a:p>
      </dgm:t>
    </dgm:pt>
    <dgm:pt modelId="{0169447B-DCF5-41F7-9CE2-33C19ECCCC2D}" type="pres">
      <dgm:prSet presAssocID="{49E0B844-692B-47EF-AB3D-CC3880CE9DBC}" presName="CompostProcess" presStyleCnt="0">
        <dgm:presLayoutVars>
          <dgm:dir/>
          <dgm:resizeHandles val="exact"/>
        </dgm:presLayoutVars>
      </dgm:prSet>
      <dgm:spPr/>
    </dgm:pt>
    <dgm:pt modelId="{F45974D1-E66A-4F1E-A2BA-25FBC32ED94B}" type="pres">
      <dgm:prSet presAssocID="{49E0B844-692B-47EF-AB3D-CC3880CE9DBC}" presName="arrow" presStyleLbl="bgShp" presStyleIdx="0" presStyleCnt="1" custLinFactNeighborX="-1569"/>
      <dgm:spPr/>
    </dgm:pt>
    <dgm:pt modelId="{FED769D1-8055-41D9-B2FA-65ECE8881057}" type="pres">
      <dgm:prSet presAssocID="{49E0B844-692B-47EF-AB3D-CC3880CE9DBC}" presName="linearProcess" presStyleCnt="0"/>
      <dgm:spPr/>
    </dgm:pt>
    <dgm:pt modelId="{06173C28-2D40-45D5-9D2A-F8D524720236}" type="pres">
      <dgm:prSet presAssocID="{B0EDB9C7-7C51-4D5C-8DDE-E0FD4F7FEEA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11390-3F5A-4D10-926D-D36CF4AC1638}" type="pres">
      <dgm:prSet presAssocID="{1F63EB44-2D87-4C4B-AA86-3997BE652F01}" presName="sibTrans" presStyleCnt="0"/>
      <dgm:spPr/>
    </dgm:pt>
    <dgm:pt modelId="{E7E38BB9-A0A6-430B-8437-C1C218CBE1C1}" type="pres">
      <dgm:prSet presAssocID="{AB040D6D-1707-4750-B300-289E9B290543}" presName="textNode" presStyleLbl="node1" presStyleIdx="1" presStyleCnt="3" custLinFactNeighborX="-44498" custLinFactNeighborY="1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F083F-1AAE-43F1-ADFA-F6A72DD6D785}" type="pres">
      <dgm:prSet presAssocID="{CF6975A1-D63A-499F-928C-A4A0EC1EF7CB}" presName="sibTrans" presStyleCnt="0"/>
      <dgm:spPr/>
    </dgm:pt>
    <dgm:pt modelId="{CD047E61-62B4-44B5-A935-BFA580D30D44}" type="pres">
      <dgm:prSet presAssocID="{99872BA8-A193-42C8-B522-12A2B6FB03A3}" presName="textNode" presStyleLbl="node1" presStyleIdx="2" presStyleCnt="3" custLinFactX="-1218" custLinFactNeighborX="-100000" custLinFactNeighborY="-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690B48-92B0-4269-A8F9-F4D70BDA642B}" type="presOf" srcId="{AB040D6D-1707-4750-B300-289E9B290543}" destId="{E7E38BB9-A0A6-430B-8437-C1C218CBE1C1}" srcOrd="0" destOrd="0" presId="urn:microsoft.com/office/officeart/2005/8/layout/hProcess9"/>
    <dgm:cxn modelId="{141A1AA5-6B98-48D6-8921-1DCA8F0775F1}" type="presOf" srcId="{99872BA8-A193-42C8-B522-12A2B6FB03A3}" destId="{CD047E61-62B4-44B5-A935-BFA580D30D44}" srcOrd="0" destOrd="0" presId="urn:microsoft.com/office/officeart/2005/8/layout/hProcess9"/>
    <dgm:cxn modelId="{84040547-F5C4-497E-92A9-087D2359CDE0}" type="presOf" srcId="{B0EDB9C7-7C51-4D5C-8DDE-E0FD4F7FEEA7}" destId="{06173C28-2D40-45D5-9D2A-F8D524720236}" srcOrd="0" destOrd="0" presId="urn:microsoft.com/office/officeart/2005/8/layout/hProcess9"/>
    <dgm:cxn modelId="{BC02660C-D0C1-4D95-A6D6-0929F88A7FC1}" type="presOf" srcId="{49E0B844-692B-47EF-AB3D-CC3880CE9DBC}" destId="{0169447B-DCF5-41F7-9CE2-33C19ECCCC2D}" srcOrd="0" destOrd="0" presId="urn:microsoft.com/office/officeart/2005/8/layout/hProcess9"/>
    <dgm:cxn modelId="{700E0E0C-445D-43D8-9565-1F606847495B}" srcId="{49E0B844-692B-47EF-AB3D-CC3880CE9DBC}" destId="{AB040D6D-1707-4750-B300-289E9B290543}" srcOrd="1" destOrd="0" parTransId="{E24863D9-8933-451B-AB64-1623B1A70DD4}" sibTransId="{CF6975A1-D63A-499F-928C-A4A0EC1EF7CB}"/>
    <dgm:cxn modelId="{986B27E5-8BC1-4596-87AE-796E273DA523}" srcId="{49E0B844-692B-47EF-AB3D-CC3880CE9DBC}" destId="{99872BA8-A193-42C8-B522-12A2B6FB03A3}" srcOrd="2" destOrd="0" parTransId="{84DD5B34-D972-4512-9F55-8F643AE5C36C}" sibTransId="{042F836A-8326-4C59-B6E6-6E473C3EA6A6}"/>
    <dgm:cxn modelId="{05B3FB29-7BFE-4462-8C79-A9507FDAC3B7}" srcId="{49E0B844-692B-47EF-AB3D-CC3880CE9DBC}" destId="{B0EDB9C7-7C51-4D5C-8DDE-E0FD4F7FEEA7}" srcOrd="0" destOrd="0" parTransId="{76534608-3C47-45F1-8522-2002203E7ACA}" sibTransId="{1F63EB44-2D87-4C4B-AA86-3997BE652F01}"/>
    <dgm:cxn modelId="{6650052F-BC95-42C2-B888-41CBB7594047}" type="presParOf" srcId="{0169447B-DCF5-41F7-9CE2-33C19ECCCC2D}" destId="{F45974D1-E66A-4F1E-A2BA-25FBC32ED94B}" srcOrd="0" destOrd="0" presId="urn:microsoft.com/office/officeart/2005/8/layout/hProcess9"/>
    <dgm:cxn modelId="{717C4213-DE52-42C9-9AD2-D223BB1DF8F7}" type="presParOf" srcId="{0169447B-DCF5-41F7-9CE2-33C19ECCCC2D}" destId="{FED769D1-8055-41D9-B2FA-65ECE8881057}" srcOrd="1" destOrd="0" presId="urn:microsoft.com/office/officeart/2005/8/layout/hProcess9"/>
    <dgm:cxn modelId="{66A898E8-1D7A-4172-A7A8-A548FB62055F}" type="presParOf" srcId="{FED769D1-8055-41D9-B2FA-65ECE8881057}" destId="{06173C28-2D40-45D5-9D2A-F8D524720236}" srcOrd="0" destOrd="0" presId="urn:microsoft.com/office/officeart/2005/8/layout/hProcess9"/>
    <dgm:cxn modelId="{ABE742A9-30AF-40B4-980F-5037E95BCD76}" type="presParOf" srcId="{FED769D1-8055-41D9-B2FA-65ECE8881057}" destId="{F3F11390-3F5A-4D10-926D-D36CF4AC1638}" srcOrd="1" destOrd="0" presId="urn:microsoft.com/office/officeart/2005/8/layout/hProcess9"/>
    <dgm:cxn modelId="{BAA4ADC5-62DF-4589-95D5-723F4341AF4C}" type="presParOf" srcId="{FED769D1-8055-41D9-B2FA-65ECE8881057}" destId="{E7E38BB9-A0A6-430B-8437-C1C218CBE1C1}" srcOrd="2" destOrd="0" presId="urn:microsoft.com/office/officeart/2005/8/layout/hProcess9"/>
    <dgm:cxn modelId="{C6463D91-FAB6-4705-82EB-1D60DF984118}" type="presParOf" srcId="{FED769D1-8055-41D9-B2FA-65ECE8881057}" destId="{3C6F083F-1AAE-43F1-ADFA-F6A72DD6D785}" srcOrd="3" destOrd="0" presId="urn:microsoft.com/office/officeart/2005/8/layout/hProcess9"/>
    <dgm:cxn modelId="{D7DC2567-B66B-4ECC-AAC2-95896DEF287A}" type="presParOf" srcId="{FED769D1-8055-41D9-B2FA-65ECE8881057}" destId="{CD047E61-62B4-44B5-A935-BFA580D30D44}" srcOrd="4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E0B844-692B-47EF-AB3D-CC3880CE9DBC}" type="doc">
      <dgm:prSet loTypeId="urn:microsoft.com/office/officeart/2005/8/layout/hProcess9" loCatId="process" qsTypeId="urn:microsoft.com/office/officeart/2005/8/quickstyle/simple1" qsCatId="simple" csTypeId="urn:microsoft.com/office/officeart/2005/8/colors/accent4_3" csCatId="accent4" phldr="1"/>
      <dgm:spPr/>
    </dgm:pt>
    <dgm:pt modelId="{AB040D6D-1707-4750-B300-289E9B290543}">
      <dgm:prSet phldrT="[Text]" custT="1"/>
      <dgm:spPr/>
      <dgm:t>
        <a:bodyPr/>
        <a:lstStyle/>
        <a:p>
          <a:endParaRPr lang="en-US" sz="1600" dirty="0"/>
        </a:p>
      </dgm:t>
    </dgm:pt>
    <dgm:pt modelId="{CF6975A1-D63A-499F-928C-A4A0EC1EF7CB}" type="sibTrans" cxnId="{700E0E0C-445D-43D8-9565-1F606847495B}">
      <dgm:prSet/>
      <dgm:spPr/>
      <dgm:t>
        <a:bodyPr/>
        <a:lstStyle/>
        <a:p>
          <a:endParaRPr lang="en-US"/>
        </a:p>
      </dgm:t>
    </dgm:pt>
    <dgm:pt modelId="{E24863D9-8933-451B-AB64-1623B1A70DD4}" type="parTrans" cxnId="{700E0E0C-445D-43D8-9565-1F606847495B}">
      <dgm:prSet/>
      <dgm:spPr/>
      <dgm:t>
        <a:bodyPr/>
        <a:lstStyle/>
        <a:p>
          <a:endParaRPr lang="en-US"/>
        </a:p>
      </dgm:t>
    </dgm:pt>
    <dgm:pt modelId="{B0EDB9C7-7C51-4D5C-8DDE-E0FD4F7FEEA7}">
      <dgm:prSet phldrT="[Text]" custT="1"/>
      <dgm:spPr/>
      <dgm:t>
        <a:bodyPr/>
        <a:lstStyle/>
        <a:p>
          <a:endParaRPr lang="en-US" sz="2000" dirty="0">
            <a:latin typeface="Tw Cen MT" pitchFamily="34" charset="0"/>
          </a:endParaRPr>
        </a:p>
      </dgm:t>
    </dgm:pt>
    <dgm:pt modelId="{1F63EB44-2D87-4C4B-AA86-3997BE652F01}" type="sibTrans" cxnId="{05B3FB29-7BFE-4462-8C79-A9507FDAC3B7}">
      <dgm:prSet/>
      <dgm:spPr/>
      <dgm:t>
        <a:bodyPr/>
        <a:lstStyle/>
        <a:p>
          <a:endParaRPr lang="en-US"/>
        </a:p>
      </dgm:t>
    </dgm:pt>
    <dgm:pt modelId="{76534608-3C47-45F1-8522-2002203E7ACA}" type="parTrans" cxnId="{05B3FB29-7BFE-4462-8C79-A9507FDAC3B7}">
      <dgm:prSet/>
      <dgm:spPr/>
      <dgm:t>
        <a:bodyPr/>
        <a:lstStyle/>
        <a:p>
          <a:endParaRPr lang="en-US"/>
        </a:p>
      </dgm:t>
    </dgm:pt>
    <dgm:pt modelId="{0169447B-DCF5-41F7-9CE2-33C19ECCCC2D}" type="pres">
      <dgm:prSet presAssocID="{49E0B844-692B-47EF-AB3D-CC3880CE9DBC}" presName="CompostProcess" presStyleCnt="0">
        <dgm:presLayoutVars>
          <dgm:dir/>
          <dgm:resizeHandles val="exact"/>
        </dgm:presLayoutVars>
      </dgm:prSet>
      <dgm:spPr/>
    </dgm:pt>
    <dgm:pt modelId="{F45974D1-E66A-4F1E-A2BA-25FBC32ED94B}" type="pres">
      <dgm:prSet presAssocID="{49E0B844-692B-47EF-AB3D-CC3880CE9DBC}" presName="arrow" presStyleLbl="bgShp" presStyleIdx="0" presStyleCnt="1" custLinFactNeighborX="-2654"/>
      <dgm:spPr/>
    </dgm:pt>
    <dgm:pt modelId="{FED769D1-8055-41D9-B2FA-65ECE8881057}" type="pres">
      <dgm:prSet presAssocID="{49E0B844-692B-47EF-AB3D-CC3880CE9DBC}" presName="linearProcess" presStyleCnt="0"/>
      <dgm:spPr/>
    </dgm:pt>
    <dgm:pt modelId="{06173C28-2D40-45D5-9D2A-F8D524720236}" type="pres">
      <dgm:prSet presAssocID="{B0EDB9C7-7C51-4D5C-8DDE-E0FD4F7FEEA7}" presName="textNode" presStyleLbl="node1" presStyleIdx="0" presStyleCnt="2" custLinFactNeighborX="48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11390-3F5A-4D10-926D-D36CF4AC1638}" type="pres">
      <dgm:prSet presAssocID="{1F63EB44-2D87-4C4B-AA86-3997BE652F01}" presName="sibTrans" presStyleCnt="0"/>
      <dgm:spPr/>
    </dgm:pt>
    <dgm:pt modelId="{E7E38BB9-A0A6-430B-8437-C1C218CBE1C1}" type="pres">
      <dgm:prSet presAssocID="{AB040D6D-1707-4750-B300-289E9B290543}" presName="textNode" presStyleLbl="node1" presStyleIdx="1" presStyleCnt="2" custLinFactNeighborX="-44498" custLinFactNeighborY="1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07473E-F4D0-4470-BA57-61BC67CAF136}" type="presOf" srcId="{AB040D6D-1707-4750-B300-289E9B290543}" destId="{E7E38BB9-A0A6-430B-8437-C1C218CBE1C1}" srcOrd="0" destOrd="0" presId="urn:microsoft.com/office/officeart/2005/8/layout/hProcess9"/>
    <dgm:cxn modelId="{EC5F7541-C4CD-4590-9B5E-FFF5B209889A}" type="presOf" srcId="{49E0B844-692B-47EF-AB3D-CC3880CE9DBC}" destId="{0169447B-DCF5-41F7-9CE2-33C19ECCCC2D}" srcOrd="0" destOrd="0" presId="urn:microsoft.com/office/officeart/2005/8/layout/hProcess9"/>
    <dgm:cxn modelId="{700E0E0C-445D-43D8-9565-1F606847495B}" srcId="{49E0B844-692B-47EF-AB3D-CC3880CE9DBC}" destId="{AB040D6D-1707-4750-B300-289E9B290543}" srcOrd="1" destOrd="0" parTransId="{E24863D9-8933-451B-AB64-1623B1A70DD4}" sibTransId="{CF6975A1-D63A-499F-928C-A4A0EC1EF7CB}"/>
    <dgm:cxn modelId="{05B3FB29-7BFE-4462-8C79-A9507FDAC3B7}" srcId="{49E0B844-692B-47EF-AB3D-CC3880CE9DBC}" destId="{B0EDB9C7-7C51-4D5C-8DDE-E0FD4F7FEEA7}" srcOrd="0" destOrd="0" parTransId="{76534608-3C47-45F1-8522-2002203E7ACA}" sibTransId="{1F63EB44-2D87-4C4B-AA86-3997BE652F01}"/>
    <dgm:cxn modelId="{6E257361-27CA-4BB6-9124-4DC38ED3A4D0}" type="presOf" srcId="{B0EDB9C7-7C51-4D5C-8DDE-E0FD4F7FEEA7}" destId="{06173C28-2D40-45D5-9D2A-F8D524720236}" srcOrd="0" destOrd="0" presId="urn:microsoft.com/office/officeart/2005/8/layout/hProcess9"/>
    <dgm:cxn modelId="{DB0F84A4-0EBC-4382-87C3-A1D93CCEA87E}" type="presParOf" srcId="{0169447B-DCF5-41F7-9CE2-33C19ECCCC2D}" destId="{F45974D1-E66A-4F1E-A2BA-25FBC32ED94B}" srcOrd="0" destOrd="0" presId="urn:microsoft.com/office/officeart/2005/8/layout/hProcess9"/>
    <dgm:cxn modelId="{5B04733D-4721-4350-B338-56F0D0069BA4}" type="presParOf" srcId="{0169447B-DCF5-41F7-9CE2-33C19ECCCC2D}" destId="{FED769D1-8055-41D9-B2FA-65ECE8881057}" srcOrd="1" destOrd="0" presId="urn:microsoft.com/office/officeart/2005/8/layout/hProcess9"/>
    <dgm:cxn modelId="{8D7A8E10-9D5D-403B-B580-0D63803502B6}" type="presParOf" srcId="{FED769D1-8055-41D9-B2FA-65ECE8881057}" destId="{06173C28-2D40-45D5-9D2A-F8D524720236}" srcOrd="0" destOrd="0" presId="urn:microsoft.com/office/officeart/2005/8/layout/hProcess9"/>
    <dgm:cxn modelId="{C8172313-D33A-43D5-88E4-E80E414E70BB}" type="presParOf" srcId="{FED769D1-8055-41D9-B2FA-65ECE8881057}" destId="{F3F11390-3F5A-4D10-926D-D36CF4AC1638}" srcOrd="1" destOrd="0" presId="urn:microsoft.com/office/officeart/2005/8/layout/hProcess9"/>
    <dgm:cxn modelId="{BF8892AB-9965-4CEE-958B-4B499B12DDE7}" type="presParOf" srcId="{FED769D1-8055-41D9-B2FA-65ECE8881057}" destId="{E7E38BB9-A0A6-430B-8437-C1C218CBE1C1}" srcOrd="2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E01D1-7373-4156-AEBD-8B6CB719CF56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E14CC-3A90-4F39-996B-AC2D02EBA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C03BD-25C1-4F74-A459-25FCDB96EF4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7E44C-E6AC-459A-97B9-32A54B27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lh6.ggpht.com/_J5k0wnmbP8k/RmfWy8m3l9I/AAAAAAAAFeE/tkyTc6cDr9M/IMG_2892.jpg&amp;imgrefurl=http://picasaweb.google.com/lh/photo/cofI4neSSbtQ1RLgpVE4-Q&amp;h=1200&amp;w=1600&amp;sz=13&amp;hl=en&amp;start=72&amp;usg=__xnwuUIqO_mo5tFE_ztrpxT6GHcA=&amp;tbnid=qizYW965ntszBM:&amp;tbnh=113&amp;tbnw=150&amp;prev=/images?q=end+sign&amp;start=60&amp;imgsz=huge&amp;gbv=2&amp;ndsp=20&amp;hl=en&amp;sa=N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brightway919.com/brightways/crpichsltx.jpg&amp;imgrefurl=http://www.brightway919.com/mdpfltxsurg.htm&amp;h=260&amp;w=257&amp;sz=10&amp;hl=en&amp;start=117&amp;usg=__mZvEQ9uPC3rmVgehcmH8njh7qJw=&amp;tbnid=yod4_Jlzrv6E9M:&amp;tbnh=112&amp;tbnw=111&amp;prev=/images?q=surgical+gloves&amp;start=100&amp;gbv=2&amp;ndsp=20&amp;hl=en&amp;sa=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farm1.static.flickr.com/100/312072116_4b9aab2443.jpg?v=0&amp;imgrefurl=http://flickr.com/photos/magicfoundry/312072116/&amp;h=3264&amp;w=2448&amp;sz=203&amp;hl=en&amp;start=60&amp;usg=__d0W_02lgShWXGEGslyB8Ctn0-hw=&amp;tbnid=A8l6CDExRkAPoM:&amp;tbnh=150&amp;tbnw=113&amp;prev=/images?q=end+of+the+rainbow&amp;start=40&amp;imgsz=huge&amp;gbv=2&amp;ndsp=20&amp;hl=en&amp;sa=N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images.google.com/imgres?imgurl=http://www.frugalfergie.com/wp-content/uploads/2008/08/kellynew.jpg&amp;imgrefurl=http://www.frugalfergie.com/top-droppers/&amp;h=1612&amp;w=2040&amp;sz=840&amp;hl=en&amp;start=77&amp;usg=__xlpiUUn1xqT3hlETPYKdNQWsFH8=&amp;tbnid=x4Oka6OG9KU1yM:&amp;tbnh=119&amp;tbnw=150&amp;prev=/images?q=THANK+YOU+NOTE&amp;start=60&amp;imgsz=huge&amp;gbv=2&amp;ndsp=20&amp;hl=en&amp;sa=N" TargetMode="External"/><Relationship Id="rId4" Type="http://schemas.openxmlformats.org/officeDocument/2006/relationships/hyperlink" Target="http://images.google.com/imgres?imgurl=http://gallery.sunnyfortuna.com/albums/userpics/10001/100_0537.jpg&amp;imgrefurl=http://gallery.sunnyfortuna.com/displayimage.php?album=9&amp;pos=3&amp;h=768&amp;w=1024&amp;sz=243&amp;hl=en&amp;start=4&amp;usg=__0_6_0P1ZLaNcl3nc6hg0I8bdY6A=&amp;tbnid=geT4zF343CP58M:&amp;tbnh=113&amp;tbnw=150&amp;prev=/images?q=end+of+the+road&amp;imgsz=xxlarge&amp;gbv=2&amp;hl=en" TargetMode="External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brightway919.com/brightways/crpichsltx.jpg&amp;imgrefurl=http://www.brightway919.com/mdpfltxsurg.htm&amp;h=260&amp;w=257&amp;sz=10&amp;hl=en&amp;start=117&amp;usg=__mZvEQ9uPC3rmVgehcmH8njh7qJw=&amp;tbnid=yod4_Jlzrv6E9M:&amp;tbnh=112&amp;tbnw=111&amp;prev=/images?q=surgical+gloves&amp;start=100&amp;gbv=2&amp;ndsp=20&amp;hl=en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euromonitor.com/img/packages/journals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brightway919.com/brightways/crpichsltx.jpg&amp;imgrefurl=http://www.brightway919.com/mdpfltxsurg.htm&amp;h=260&amp;w=257&amp;sz=10&amp;hl=en&amp;start=117&amp;usg=__mZvEQ9uPC3rmVgehcmH8njh7qJw=&amp;tbnid=yod4_Jlzrv6E9M:&amp;tbnh=112&amp;tbnw=111&amp;prev=/images?q=surgical+gloves&amp;start=100&amp;gbv=2&amp;ndsp=20&amp;hl=en&amp;sa=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brightway919.com/brightways/crpichsltx.jpg&amp;imgrefurl=http://www.brightway919.com/mdpfltxsurg.htm&amp;h=260&amp;w=257&amp;sz=10&amp;hl=en&amp;start=117&amp;usg=__mZvEQ9uPC3rmVgehcmH8njh7qJw=&amp;tbnid=yod4_Jlzrv6E9M:&amp;tbnh=112&amp;tbnw=111&amp;prev=/images?q=surgical+gloves&amp;start=100&amp;gbv=2&amp;ndsp=20&amp;hl=en&amp;sa=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brightway919.com/brightways/crpichsltx.jpg&amp;imgrefurl=http://www.brightway919.com/mdpfltxsurg.htm&amp;h=260&amp;w=257&amp;sz=10&amp;hl=en&amp;start=117&amp;usg=__mZvEQ9uPC3rmVgehcmH8njh7qJw=&amp;tbnid=yod4_Jlzrv6E9M:&amp;tbnh=112&amp;tbnw=111&amp;prev=/images?q=surgical+gloves&amp;start=100&amp;gbv=2&amp;ndsp=20&amp;hl=en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/imgres?imgurl=http://www.rehabilitationcenter.info/images/ChristHospitalGarage_l.jpg&amp;imgrefurl=http://www.rehabilitationcenter.info/&amp;h=768&amp;w=1024&amp;sz=175&amp;hl=en&amp;start=1&amp;usg=__KiUpL_svO-ZgfisdFmKjDDsZsPo=&amp;tbnid=y3XSmr4oMP-WOM:&amp;tbnh=113&amp;tbnw=150&amp;prev=/images?q=hospital&amp;imgsz=xxlarge&amp;gbv=2&amp;hl=en&amp;sa=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brightway919.com/brightways/crpichsltx.jpg&amp;imgrefurl=http://www.brightway919.com/mdpfltxsurg.htm&amp;h=260&amp;w=257&amp;sz=10&amp;hl=en&amp;start=117&amp;usg=__mZvEQ9uPC3rmVgehcmH8njh7qJw=&amp;tbnid=yod4_Jlzrv6E9M:&amp;tbnh=112&amp;tbnw=111&amp;prev=/images?q=surgical+gloves&amp;start=100&amp;gbv=2&amp;ndsp=20&amp;hl=en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sharpegraphics.co.uk/Images/Keys.jpg&amp;imgrefurl=http://www.sharpegraphics.co.uk/Advertising.htm&amp;h=2466&amp;w=1116&amp;sz=1297&amp;hl=en&amp;start=53&amp;usg=__9z_q5LdI8w29UhJUMhvNbxGz2kU=&amp;tbnid=dU9cNSkd7djsvM:&amp;tbnh=150&amp;tbnw=68&amp;prev=/images?q=keys&amp;start=40&amp;imgsz=huge&amp;gbv=2&amp;ndsp=20&amp;hl=en&amp;sa=N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trauma.org/images/image_library/chest0060a.jpg&amp;imgrefurl=http://www.trauma.org/index.php/main/image/128/C11&amp;h=960&amp;w=1280&amp;sz=261&amp;hl=en&amp;start=48&amp;usg=__pk2WXR9fXaWams0FAoogQpZesgQ=&amp;tbnid=C6kNCcTyEU_SHM:&amp;tbnh=113&amp;tbnw=150&amp;prev=/images?q=wound+with+heart&amp;start=40&amp;imgsz=xxlarge&amp;gbv=2&amp;ndsp=20&amp;hl=en&amp;sa=N" TargetMode="External"/><Relationship Id="rId13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12" Type="http://schemas.openxmlformats.org/officeDocument/2006/relationships/hyperlink" Target="http://www.kcprofessional.com/UK/images/safety1.gi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informaworld.com/ampp/image?path=/713400243/793116756/sort_a_014950_o_f0001g.jpeg&amp;imgrefurl=http://www.informaworld.com/smpp/469528504-1073883/ftinterface~content=a793116756~fulltext=713240928&amp;h=935&amp;w=1400&amp;sz=147&amp;hl=en&amp;start=29&amp;usg=__Rb1iq4nLo56rXXs3d7iaB_9LnAc=&amp;tbnid=fu4rSwWTCa5YmM:&amp;tbnh=100&amp;tbnw=150&amp;prev=/images?q=open+abdominal+wound&amp;start=20&amp;imgsz=xxlarge&amp;gbv=2&amp;ndsp=20&amp;hl=en&amp;sa=N" TargetMode="External"/><Relationship Id="rId11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10" Type="http://schemas.openxmlformats.org/officeDocument/2006/relationships/hyperlink" Target="http://images.google.com/imgres?imgurl=http://www.brightway919.com/brightways/crpichsltx.jpg&amp;imgrefurl=http://www.brightway919.com/mdpfltxsurg.htm&amp;h=260&amp;w=257&amp;sz=10&amp;hl=en&amp;start=117&amp;usg=__mZvEQ9uPC3rmVgehcmH8njh7qJw=&amp;tbnid=yod4_Jlzrv6E9M:&amp;tbnh=112&amp;tbnw=111&amp;prev=/images?q=surgical+gloves&amp;start=100&amp;gbv=2&amp;ndsp=20&amp;hl=en&amp;sa=N" TargetMode="Externa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brightway919.com/brightways/crpichsltx.jpg&amp;imgrefurl=http://www.brightway919.com/mdpfltxsurg.htm&amp;h=260&amp;w=257&amp;sz=10&amp;hl=en&amp;start=117&amp;usg=__mZvEQ9uPC3rmVgehcmH8njh7qJw=&amp;tbnid=yod4_Jlzrv6E9M:&amp;tbnh=112&amp;tbnw=111&amp;prev=/images?q=surgical+gloves&amp;start=100&amp;gbv=2&amp;ndsp=20&amp;hl=en&amp;sa=N" TargetMode="External"/><Relationship Id="rId13" Type="http://schemas.openxmlformats.org/officeDocument/2006/relationships/image" Target="../media/image1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12" Type="http://schemas.openxmlformats.org/officeDocument/2006/relationships/hyperlink" Target="http://images.google.com/imgres?imgurl=http://www.upstatesna.com/students1.jpg&amp;imgrefurl=http://www.upstatesna.com/&amp;h=1024&amp;w=1280&amp;sz=278&amp;hl=en&amp;start=6&amp;usg=__YJFgUdURG3AA02AbVK-B_ZAU6QI=&amp;tbnid=LpFklaBYakeBGM:&amp;tbnh=120&amp;tbnw=150&amp;prev=/images?q=nurses&amp;imgsz=xxlarge&amp;gbv=2&amp;ndsp=20&amp;hl=en&amp;sa=N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cprofessional.com/UK/images/safety1.gif" TargetMode="External"/><Relationship Id="rId11" Type="http://schemas.openxmlformats.org/officeDocument/2006/relationships/image" Target="../media/image11.jpeg"/><Relationship Id="rId5" Type="http://schemas.openxmlformats.org/officeDocument/2006/relationships/diagramColors" Target="../diagrams/colors2.xml"/><Relationship Id="rId10" Type="http://schemas.openxmlformats.org/officeDocument/2006/relationships/hyperlink" Target="http://www.nursing-home-neglect.com/Websites/nursinghomeneglect/Images/heel%20ulcer.jpg" TargetMode="Externa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dermatology.cdlib.org/102/case_reports/acroangiodermatitis/1.jpg&amp;imgrefurl=http://dermatology.cdlib.org/102/case_reports/acroangiodermatitis/hung.html&amp;h=768&amp;w=1024&amp;sz=73&amp;hl=en&amp;start=33&amp;usg=___MQfGsgvXpN4hGAcbxPvBaW9ZWc=&amp;tbnid=I_57J9croh0s7M:&amp;tbnh=113&amp;tbnw=150&amp;prev=/images?q=venous+stasis+ulcers&amp;start=20&amp;imgsz=xxlarge&amp;gbv=2&amp;ndsp=20&amp;hl=en&amp;sa=N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hyperlink" Target="http://images.google.com/imgres?imgurl=http://wocn.confex.com/wocn/2007AM/techprogram/images/2475-0.jpg&amp;imgrefurl=http://wocn.confex.com/wocn/2007AM/techprogram/P2475.HTM&amp;h=872&amp;w=1800&amp;sz=809&amp;hl=en&amp;start=20&amp;usg=__f8eJj1_lPzT0Udc484nnxpMvV0w=&amp;tbnid=7om4JWvMehNGcM:&amp;tbnh=73&amp;tbnw=150&amp;prev=/images?q=wound+pictures&amp;imgsz=xxlarge&amp;gbv=2&amp;hl=en" TargetMode="External"/><Relationship Id="rId2" Type="http://schemas.openxmlformats.org/officeDocument/2006/relationships/hyperlink" Target="http://images.google.com/imgres?imgurl=http://www.brightway919.com/brightways/crpichsltx.jpg&amp;imgrefurl=http://www.brightway919.com/mdpfltxsurg.htm&amp;h=260&amp;w=257&amp;sz=10&amp;hl=en&amp;start=117&amp;usg=__mZvEQ9uPC3rmVgehcmH8njh7qJw=&amp;tbnid=yod4_Jlzrv6E9M:&amp;tbnh=112&amp;tbnw=111&amp;prev=/images?q=surgical+gloves&amp;start=100&amp;gbv=2&amp;ndsp=20&amp;hl=en&amp;sa=N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14.jpeg"/><Relationship Id="rId5" Type="http://schemas.openxmlformats.org/officeDocument/2006/relationships/diagramLayout" Target="../diagrams/layout3.xml"/><Relationship Id="rId10" Type="http://schemas.openxmlformats.org/officeDocument/2006/relationships/hyperlink" Target="http://images.google.com/imgres?imgurl=http://www.brianmcdonald.net/pilonidal/uploaded_images/DSCN4386-767584.JPG&amp;imgrefurl=http://www.brianmcdonald.net/pilonidal/2005/10/wound-vac.html&amp;h=768&amp;w=1024&amp;sz=65&amp;hl=en&amp;start=1&amp;usg=__Sly2AmXByqPimD9TV5_hDD0XNpc=&amp;tbnid=vtvLuzIx8wu1WM:&amp;tbnh=113&amp;tbnw=150&amp;prev=/images?q=wound+vac&amp;imgsz=xxlarge&amp;gbv=2&amp;ndsp=20&amp;hl=en&amp;sa=N" TargetMode="External"/><Relationship Id="rId4" Type="http://schemas.openxmlformats.org/officeDocument/2006/relationships/diagramData" Target="../diagrams/data3.xml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6597" y="5831174"/>
            <a:ext cx="361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Presenter</a:t>
            </a:r>
            <a:r>
              <a:rPr lang="en-US" sz="3200" dirty="0" smtClean="0">
                <a:latin typeface="Tw Cen MT" pitchFamily="34" charset="0"/>
              </a:rPr>
              <a:t>VickiRoss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7228" y="381000"/>
            <a:ext cx="2241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Welcome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9273" y="1304144"/>
            <a:ext cx="15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38" name="Picture 14" descr="Welcome to Camden by Simon Crubellier."/>
          <p:cNvPicPr>
            <a:picLocks noChangeAspect="1" noChangeArrowheads="1"/>
          </p:cNvPicPr>
          <p:nvPr/>
        </p:nvPicPr>
        <p:blipFill>
          <a:blip r:embed="rId2"/>
          <a:srcRect t="47" b="11193"/>
          <a:stretch>
            <a:fillRect/>
          </a:stretch>
        </p:blipFill>
        <p:spPr bwMode="auto">
          <a:xfrm>
            <a:off x="0" y="1180912"/>
            <a:ext cx="7863840" cy="4496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0" y="1183342"/>
            <a:ext cx="8767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Clean vs Sterile Wound Technique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Developing Evidence Based Guidelines of Care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624" y="853129"/>
            <a:ext cx="7856376" cy="18661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6" name="Rounded Rectangle 5"/>
          <p:cNvSpPr/>
          <p:nvPr/>
        </p:nvSpPr>
        <p:spPr>
          <a:xfrm flipH="1">
            <a:off x="0" y="834157"/>
            <a:ext cx="822960" cy="22082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56997" y="242596"/>
            <a:ext cx="429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The End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86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5654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2" descr="http://tbn0.google.com/images?q=tbn:yod4_Jlzrv6E9M:http://www.brightway919.com/brightways/crpichslt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4661" y="182880"/>
            <a:ext cx="932619" cy="594360"/>
          </a:xfrm>
          <a:prstGeom prst="flowChartAlternateProcess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glow" dir="b"/>
          </a:scene3d>
          <a:sp3d contourW="6350" prstMaterial="softEdge">
            <a:bevelT w="25400" h="25400"/>
            <a:contourClr>
              <a:schemeClr val="accent4">
                <a:tint val="9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24578" name="Picture 2" descr="http://tbn0.google.com/images?q=tbn:geT4zF343CP58M:http://gallery.sunnyfortuna.com/albums/userpics/10001/100_0537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44065" y="1921471"/>
            <a:ext cx="1674495" cy="1261454"/>
          </a:xfrm>
          <a:prstGeom prst="rect">
            <a:avLst/>
          </a:prstGeom>
          <a:noFill/>
        </p:spPr>
      </p:pic>
      <p:pic>
        <p:nvPicPr>
          <p:cNvPr id="24580" name="Picture 4" descr="http://tbn0.google.com/images?q=tbn:A8l6CDExRkAPoM:http://farm1.static.flickr.com/100/312072116_4b9aab2443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22975" y="1463041"/>
            <a:ext cx="1795145" cy="2382936"/>
          </a:xfrm>
          <a:prstGeom prst="rect">
            <a:avLst/>
          </a:prstGeom>
          <a:noFill/>
        </p:spPr>
      </p:pic>
      <p:pic>
        <p:nvPicPr>
          <p:cNvPr id="24582" name="Picture 6" descr="http://tbn0.google.com/images?q=tbn:qizYW965ntszBM:http://lh6.ggpht.com/_J5k0wnmbP8k/RmfWy8m3l9I/AAAAAAAAFeE/tkyTc6cDr9M/IMG_2892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78534" y="3849487"/>
            <a:ext cx="2298065" cy="1731211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958840" y="5958840"/>
            <a:ext cx="2930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Lucida Calligraphy" pitchFamily="66" charset="0"/>
              </a:rPr>
              <a:t>THANK YOU</a:t>
            </a:r>
            <a:endParaRPr lang="en-US" sz="2800" dirty="0">
              <a:latin typeface="Lucida Calligraphy" pitchFamily="66" charset="0"/>
            </a:endParaRPr>
          </a:p>
        </p:txBody>
      </p:sp>
      <p:pic>
        <p:nvPicPr>
          <p:cNvPr id="24584" name="Picture 8" descr="http://tbn0.google.com/images?q=tbn:x4Oka6OG9KU1yM:http://www.frugalfergie.com/wp-content/uploads/2008/08/kellynew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61814" y="4510421"/>
            <a:ext cx="1688465" cy="133951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624" y="868369"/>
            <a:ext cx="7856376" cy="18661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6" name="Rounded Rectangle 5"/>
          <p:cNvSpPr/>
          <p:nvPr/>
        </p:nvSpPr>
        <p:spPr>
          <a:xfrm flipH="1">
            <a:off x="0" y="834157"/>
            <a:ext cx="822960" cy="22082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67409" y="212116"/>
            <a:ext cx="6158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Clean VS Sterile Questions</a:t>
            </a:r>
            <a:endParaRPr lang="en-US" sz="3600" dirty="0">
              <a:latin typeface="Tw Cen MT" pitchFamily="34" charset="0"/>
            </a:endParaRPr>
          </a:p>
        </p:txBody>
      </p:sp>
      <p:pic>
        <p:nvPicPr>
          <p:cNvPr id="14" name="Picture 2" descr="http://tbn0.google.com/images?q=tbn:yod4_Jlzrv6E9M:http://www.brightway919.com/brightways/crpichslt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4661" y="198120"/>
            <a:ext cx="932619" cy="594360"/>
          </a:xfrm>
          <a:prstGeom prst="flowChartAlternateProcess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glow" dir="b"/>
          </a:scene3d>
          <a:sp3d contourW="6350" prstMaterial="softEdge">
            <a:bevelT w="25400" h="25400"/>
            <a:contourClr>
              <a:schemeClr val="accent4">
                <a:tint val="9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grpSp>
        <p:nvGrpSpPr>
          <p:cNvPr id="31" name="Group 30"/>
          <p:cNvGrpSpPr/>
          <p:nvPr/>
        </p:nvGrpSpPr>
        <p:grpSpPr>
          <a:xfrm>
            <a:off x="243840" y="1583764"/>
            <a:ext cx="8505825" cy="584775"/>
            <a:chOff x="883920" y="1477084"/>
            <a:chExt cx="8505825" cy="584775"/>
          </a:xfrm>
        </p:grpSpPr>
        <p:sp>
          <p:nvSpPr>
            <p:cNvPr id="21" name="TextBox 20"/>
            <p:cNvSpPr txBox="1"/>
            <p:nvPr/>
          </p:nvSpPr>
          <p:spPr>
            <a:xfrm>
              <a:off x="1388744" y="1477084"/>
              <a:ext cx="8001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 Does uncertainty exist on  technique?</a:t>
              </a:r>
              <a:endParaRPr lang="en-US" sz="3200" dirty="0">
                <a:latin typeface="Tw Cen MT" pitchFamily="34" charset="0"/>
              </a:endParaRPr>
            </a:p>
          </p:txBody>
        </p:sp>
        <p:pic>
          <p:nvPicPr>
            <p:cNvPr id="22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883920" y="1612490"/>
              <a:ext cx="484284" cy="371659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grpSp>
        <p:nvGrpSpPr>
          <p:cNvPr id="32" name="Group 31"/>
          <p:cNvGrpSpPr/>
          <p:nvPr/>
        </p:nvGrpSpPr>
        <p:grpSpPr>
          <a:xfrm>
            <a:off x="0" y="2460881"/>
            <a:ext cx="6598920" cy="584775"/>
            <a:chOff x="609600" y="2567561"/>
            <a:chExt cx="6598920" cy="584775"/>
          </a:xfrm>
        </p:grpSpPr>
        <p:sp>
          <p:nvSpPr>
            <p:cNvPr id="23" name="TextBox 22"/>
            <p:cNvSpPr txBox="1"/>
            <p:nvPr/>
          </p:nvSpPr>
          <p:spPr>
            <a:xfrm>
              <a:off x="609600" y="2567561"/>
              <a:ext cx="6598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        Is there sufficient evidence?</a:t>
              </a:r>
              <a:endParaRPr lang="en-US" sz="3200" dirty="0">
                <a:latin typeface="Tw Cen MT" pitchFamily="34" charset="0"/>
              </a:endParaRPr>
            </a:p>
          </p:txBody>
        </p:sp>
        <p:pic>
          <p:nvPicPr>
            <p:cNvPr id="24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807720" y="2740250"/>
              <a:ext cx="484284" cy="371659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grpSp>
        <p:nvGrpSpPr>
          <p:cNvPr id="33" name="Group 32"/>
          <p:cNvGrpSpPr/>
          <p:nvPr/>
        </p:nvGrpSpPr>
        <p:grpSpPr>
          <a:xfrm>
            <a:off x="0" y="3505200"/>
            <a:ext cx="6751320" cy="584775"/>
            <a:chOff x="709127" y="3489962"/>
            <a:chExt cx="6751320" cy="584776"/>
          </a:xfrm>
        </p:grpSpPr>
        <p:sp>
          <p:nvSpPr>
            <p:cNvPr id="25" name="Rectangle 24"/>
            <p:cNvSpPr/>
            <p:nvPr/>
          </p:nvSpPr>
          <p:spPr>
            <a:xfrm>
              <a:off x="709127" y="3489962"/>
              <a:ext cx="675132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        What are the current practices?</a:t>
              </a:r>
              <a:endParaRPr lang="en-US" sz="3200" dirty="0">
                <a:latin typeface="Tw Cen MT" pitchFamily="34" charset="0"/>
              </a:endParaRPr>
            </a:p>
          </p:txBody>
        </p:sp>
        <p:pic>
          <p:nvPicPr>
            <p:cNvPr id="27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914400" y="3611882"/>
              <a:ext cx="484284" cy="371660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grpSp>
        <p:nvGrpSpPr>
          <p:cNvPr id="34" name="Group 33"/>
          <p:cNvGrpSpPr/>
          <p:nvPr/>
        </p:nvGrpSpPr>
        <p:grpSpPr>
          <a:xfrm>
            <a:off x="0" y="4350370"/>
            <a:ext cx="6422812" cy="584775"/>
            <a:chOff x="693887" y="4365610"/>
            <a:chExt cx="6422812" cy="584775"/>
          </a:xfrm>
        </p:grpSpPr>
        <p:sp>
          <p:nvSpPr>
            <p:cNvPr id="26" name="TextBox 25"/>
            <p:cNvSpPr txBox="1"/>
            <p:nvPr/>
          </p:nvSpPr>
          <p:spPr>
            <a:xfrm>
              <a:off x="693887" y="4365610"/>
              <a:ext cx="64228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        How can one design a guideline? </a:t>
              </a:r>
              <a:endParaRPr lang="en-US" sz="3200" dirty="0">
                <a:latin typeface="Tw Cen MT" pitchFamily="34" charset="0"/>
              </a:endParaRPr>
            </a:p>
          </p:txBody>
        </p:sp>
        <p:pic>
          <p:nvPicPr>
            <p:cNvPr id="28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899160" y="4508089"/>
              <a:ext cx="472440" cy="362569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pic>
        <p:nvPicPr>
          <p:cNvPr id="7170" name="Picture 2" descr="http://tbn0.google.com/images?q=tbn:VwJFG7zhOB2X5M:http://www.euromonitor.com/img/packages/journals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26936" y="2468881"/>
            <a:ext cx="1301046" cy="21031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624" y="837889"/>
            <a:ext cx="7856376" cy="18661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6" name="Rounded Rectangle 5"/>
          <p:cNvSpPr/>
          <p:nvPr/>
        </p:nvSpPr>
        <p:spPr>
          <a:xfrm flipH="1">
            <a:off x="0" y="818917"/>
            <a:ext cx="822960" cy="22082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56997" y="242596"/>
            <a:ext cx="4292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Literature Review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86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69750" y="1860196"/>
            <a:ext cx="7495362" cy="584775"/>
            <a:chOff x="769750" y="1860196"/>
            <a:chExt cx="7495362" cy="584775"/>
          </a:xfrm>
        </p:grpSpPr>
        <p:pic>
          <p:nvPicPr>
            <p:cNvPr id="14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769750" y="2016977"/>
              <a:ext cx="484284" cy="371659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17" name="Rectangle 16"/>
            <p:cNvSpPr/>
            <p:nvPr/>
          </p:nvSpPr>
          <p:spPr>
            <a:xfrm>
              <a:off x="1577640" y="1860196"/>
              <a:ext cx="668747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Studies describe inconsistent practices</a:t>
              </a:r>
              <a:endParaRPr lang="en-US" sz="3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9750" y="2966591"/>
            <a:ext cx="8176130" cy="1077218"/>
            <a:chOff x="769750" y="2966591"/>
            <a:chExt cx="8176130" cy="1077218"/>
          </a:xfrm>
        </p:grpSpPr>
        <p:pic>
          <p:nvPicPr>
            <p:cNvPr id="10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769750" y="3133540"/>
              <a:ext cx="484284" cy="371659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19" name="TextBox 18"/>
            <p:cNvSpPr txBox="1"/>
            <p:nvPr/>
          </p:nvSpPr>
          <p:spPr>
            <a:xfrm>
              <a:off x="1577640" y="2966591"/>
              <a:ext cx="73682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51% favored sterile, 43% clean, WOCN (1993) </a:t>
              </a:r>
              <a:endParaRPr lang="en-US" sz="3200" dirty="0">
                <a:latin typeface="Tw Cen MT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9750" y="4114800"/>
            <a:ext cx="8051652" cy="584775"/>
            <a:chOff x="769750" y="4114800"/>
            <a:chExt cx="8051652" cy="584775"/>
          </a:xfrm>
        </p:grpSpPr>
        <p:pic>
          <p:nvPicPr>
            <p:cNvPr id="11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769750" y="4250103"/>
              <a:ext cx="484284" cy="371659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15" name="TextBox 14"/>
            <p:cNvSpPr txBox="1"/>
            <p:nvPr/>
          </p:nvSpPr>
          <p:spPr>
            <a:xfrm>
              <a:off x="1534777" y="4114800"/>
              <a:ext cx="72866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200" dirty="0" smtClean="0">
                  <a:latin typeface="Tw Cen MT" pitchFamily="34" charset="0"/>
                </a:rPr>
                <a:t>No scientific foundation behind  choices</a:t>
              </a:r>
              <a:endParaRPr lang="en-US" sz="3200" dirty="0">
                <a:latin typeface="Tw Cen MT" pitchFamily="34" charset="0"/>
              </a:endParaRPr>
            </a:p>
          </p:txBody>
        </p:sp>
      </p:grpSp>
      <p:pic>
        <p:nvPicPr>
          <p:cNvPr id="22" name="Picture 5" descr="http://plattsburgh.neric.org/library/library/images/confusion_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1396" y="4721536"/>
            <a:ext cx="2041207" cy="2136464"/>
          </a:xfrm>
          <a:prstGeom prst="rect">
            <a:avLst/>
          </a:prstGeom>
          <a:noFill/>
        </p:spPr>
      </p:pic>
      <p:pic>
        <p:nvPicPr>
          <p:cNvPr id="23" name="Picture 2" descr="http://tbn0.google.com/images?q=tbn:yod4_Jlzrv6E9M:http://www.brightway919.com/brightways/crpichslt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4661" y="182880"/>
            <a:ext cx="932619" cy="594360"/>
          </a:xfrm>
          <a:prstGeom prst="flowChartAlternateProcess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glow" dir="b"/>
          </a:scene3d>
          <a:sp3d contourW="6350" prstMaterial="softEdge">
            <a:bevelT w="25400" h="25400"/>
            <a:contourClr>
              <a:schemeClr val="accent4">
                <a:tint val="9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624" y="853129"/>
            <a:ext cx="7856376" cy="18661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6" name="Rounded Rectangle 5"/>
          <p:cNvSpPr/>
          <p:nvPr/>
        </p:nvSpPr>
        <p:spPr>
          <a:xfrm flipH="1">
            <a:off x="0" y="849397"/>
            <a:ext cx="822960" cy="22082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56997" y="242596"/>
            <a:ext cx="4292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Current evidence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86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69750" y="1874484"/>
            <a:ext cx="7785347" cy="584775"/>
            <a:chOff x="769750" y="1874484"/>
            <a:chExt cx="7785347" cy="584775"/>
          </a:xfrm>
        </p:grpSpPr>
        <p:pic>
          <p:nvPicPr>
            <p:cNvPr id="14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769750" y="2016977"/>
              <a:ext cx="484284" cy="371659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17" name="Rectangle 16"/>
            <p:cNvSpPr/>
            <p:nvPr/>
          </p:nvSpPr>
          <p:spPr>
            <a:xfrm>
              <a:off x="1534777" y="1874484"/>
              <a:ext cx="702032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err="1" smtClean="0"/>
                <a:t>Perleman</a:t>
              </a:r>
              <a:r>
                <a:rPr lang="en-US" sz="3200" dirty="0" smtClean="0"/>
                <a:t> et al. (2004) ER suturing study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9750" y="2723704"/>
            <a:ext cx="8009773" cy="1077218"/>
            <a:chOff x="769750" y="2966591"/>
            <a:chExt cx="8009773" cy="1077218"/>
          </a:xfrm>
        </p:grpSpPr>
        <p:pic>
          <p:nvPicPr>
            <p:cNvPr id="10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769750" y="3133540"/>
              <a:ext cx="484284" cy="371659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19" name="TextBox 18"/>
            <p:cNvSpPr txBox="1"/>
            <p:nvPr/>
          </p:nvSpPr>
          <p:spPr>
            <a:xfrm>
              <a:off x="1594952" y="2966591"/>
              <a:ext cx="7184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Lawson, </a:t>
              </a:r>
              <a:r>
                <a:rPr lang="en-US" sz="3200" dirty="0" err="1" smtClean="0"/>
                <a:t>Juliano</a:t>
              </a:r>
              <a:r>
                <a:rPr lang="en-US" sz="3200" dirty="0" smtClean="0"/>
                <a:t>, and Ratliff (2003)  Open surgical wounds</a:t>
              </a:r>
              <a:endParaRPr lang="en-US" sz="3200" dirty="0">
                <a:latin typeface="Tw Cen MT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9750" y="3976882"/>
            <a:ext cx="7132695" cy="1077218"/>
            <a:chOff x="769750" y="4062607"/>
            <a:chExt cx="7132695" cy="1077218"/>
          </a:xfrm>
        </p:grpSpPr>
        <p:pic>
          <p:nvPicPr>
            <p:cNvPr id="11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769750" y="4250103"/>
              <a:ext cx="484284" cy="371659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20" name="TextBox 19"/>
            <p:cNvSpPr txBox="1"/>
            <p:nvPr/>
          </p:nvSpPr>
          <p:spPr>
            <a:xfrm>
              <a:off x="1632274" y="4062607"/>
              <a:ext cx="62701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“</a:t>
              </a:r>
              <a:r>
                <a:rPr lang="en-US" sz="3200" dirty="0" err="1" smtClean="0"/>
                <a:t>Stotts</a:t>
              </a:r>
              <a:r>
                <a:rPr lang="en-US" sz="3200" dirty="0" smtClean="0"/>
                <a:t>, et al. (1997) No significant effect on infection   </a:t>
              </a:r>
              <a:endParaRPr lang="en-US" sz="3200" dirty="0">
                <a:latin typeface="Tw Cen MT" pitchFamily="34" charset="0"/>
              </a:endParaRPr>
            </a:p>
          </p:txBody>
        </p:sp>
      </p:grpSp>
      <p:pic>
        <p:nvPicPr>
          <p:cNvPr id="1026" name="Picture 2" descr="http://www.audetlaw.com/womenshealth/images/suture_panacryl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74752" y="4735279"/>
            <a:ext cx="2352675" cy="189547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5" name="Picture 2" descr="http://tbn0.google.com/images?q=tbn:yod4_Jlzrv6E9M:http://www.brightway919.com/brightways/crpichslt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4661" y="198120"/>
            <a:ext cx="932619" cy="594360"/>
          </a:xfrm>
          <a:prstGeom prst="flowChartAlternateProcess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glow" dir="b"/>
          </a:scene3d>
          <a:sp3d contourW="6350" prstMaterial="softEdge">
            <a:bevelT w="25400" h="25400"/>
            <a:contourClr>
              <a:schemeClr val="accent4">
                <a:tint val="9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624" y="868369"/>
            <a:ext cx="7856376" cy="18661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6" name="Rounded Rectangle 5"/>
          <p:cNvSpPr/>
          <p:nvPr/>
        </p:nvSpPr>
        <p:spPr>
          <a:xfrm flipH="1">
            <a:off x="0" y="834157"/>
            <a:ext cx="822960" cy="22082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pic>
        <p:nvPicPr>
          <p:cNvPr id="14" name="Picture 2" descr="http://tbn0.google.com/images?q=tbn:yod4_Jlzrv6E9M:http://www.brightway919.com/brightways/crpichslt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4661" y="198120"/>
            <a:ext cx="932619" cy="594360"/>
          </a:xfrm>
          <a:prstGeom prst="flowChartAlternateProcess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glow" dir="b"/>
          </a:scene3d>
          <a:sp3d contourW="6350" prstMaterial="softEdge">
            <a:bevelT w="25400" h="25400"/>
            <a:contourClr>
              <a:schemeClr val="accent4">
                <a:tint val="9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30" name="TextBox 29"/>
          <p:cNvSpPr txBox="1"/>
          <p:nvPr/>
        </p:nvSpPr>
        <p:spPr>
          <a:xfrm>
            <a:off x="1295400" y="243840"/>
            <a:ext cx="3855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Current Practices</a:t>
            </a:r>
            <a:endParaRPr lang="en-US" sz="3600" dirty="0">
              <a:latin typeface="Tw Cen MT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52699" y="1402080"/>
            <a:ext cx="8638602" cy="584775"/>
            <a:chOff x="274320" y="1691640"/>
            <a:chExt cx="8638602" cy="584775"/>
          </a:xfrm>
        </p:grpSpPr>
        <p:pic>
          <p:nvPicPr>
            <p:cNvPr id="33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274320" y="1856328"/>
              <a:ext cx="472440" cy="374265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34" name="TextBox 33"/>
            <p:cNvSpPr txBox="1"/>
            <p:nvPr/>
          </p:nvSpPr>
          <p:spPr>
            <a:xfrm>
              <a:off x="1066800" y="1691640"/>
              <a:ext cx="78461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Follow procedure in reference book, i.e. Mosby</a:t>
              </a:r>
              <a:endParaRPr lang="en-US" sz="3200" dirty="0">
                <a:latin typeface="Tw Cen MT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4800" y="2265105"/>
            <a:ext cx="7385991" cy="584775"/>
            <a:chOff x="320040" y="2630865"/>
            <a:chExt cx="7385991" cy="584775"/>
          </a:xfrm>
        </p:grpSpPr>
        <p:sp>
          <p:nvSpPr>
            <p:cNvPr id="35" name="TextBox 34"/>
            <p:cNvSpPr txBox="1"/>
            <p:nvPr/>
          </p:nvSpPr>
          <p:spPr>
            <a:xfrm>
              <a:off x="1037218" y="2630865"/>
              <a:ext cx="66688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latin typeface="Tw Cen MT" pitchFamily="34" charset="0"/>
                </a:rPr>
                <a:t>Mosby</a:t>
              </a:r>
              <a:r>
                <a:rPr lang="en-US" sz="3200" dirty="0" smtClean="0">
                  <a:latin typeface="Tw Cen MT" pitchFamily="34" charset="0"/>
                </a:rPr>
                <a:t> (2006) … follow hospital policy!</a:t>
              </a:r>
              <a:endParaRPr lang="en-US" sz="3200" dirty="0">
                <a:latin typeface="Tw Cen MT" pitchFamily="34" charset="0"/>
              </a:endParaRPr>
            </a:p>
          </p:txBody>
        </p:sp>
        <p:pic>
          <p:nvPicPr>
            <p:cNvPr id="36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320040" y="2804160"/>
              <a:ext cx="472440" cy="381000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grpSp>
        <p:nvGrpSpPr>
          <p:cNvPr id="44" name="Group 43"/>
          <p:cNvGrpSpPr/>
          <p:nvPr/>
        </p:nvGrpSpPr>
        <p:grpSpPr>
          <a:xfrm>
            <a:off x="287655" y="3230880"/>
            <a:ext cx="8024258" cy="1077218"/>
            <a:chOff x="302895" y="3703320"/>
            <a:chExt cx="8024258" cy="1077218"/>
          </a:xfrm>
        </p:grpSpPr>
        <p:sp>
          <p:nvSpPr>
            <p:cNvPr id="37" name="TextBox 36"/>
            <p:cNvSpPr txBox="1"/>
            <p:nvPr/>
          </p:nvSpPr>
          <p:spPr>
            <a:xfrm>
              <a:off x="792526" y="3703320"/>
              <a:ext cx="75346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  </a:t>
              </a:r>
              <a:r>
                <a:rPr lang="en-US" sz="3200" i="1" dirty="0" smtClean="0">
                  <a:latin typeface="Tw Cen MT" pitchFamily="34" charset="0"/>
                </a:rPr>
                <a:t>WOCN Position Statement </a:t>
              </a:r>
              <a:r>
                <a:rPr lang="en-US" sz="3200" dirty="0" smtClean="0">
                  <a:latin typeface="Tw Cen MT" pitchFamily="34" charset="0"/>
                </a:rPr>
                <a:t>(2001)…Clean </a:t>
              </a:r>
            </a:p>
            <a:p>
              <a:r>
                <a:rPr lang="en-US" sz="3200" dirty="0" smtClean="0">
                  <a:latin typeface="Tw Cen MT" pitchFamily="34" charset="0"/>
                </a:rPr>
                <a:t>  for most</a:t>
              </a:r>
              <a:endParaRPr lang="en-US" sz="3200" dirty="0">
                <a:latin typeface="Tw Cen MT" pitchFamily="34" charset="0"/>
              </a:endParaRPr>
            </a:p>
          </p:txBody>
        </p:sp>
        <p:pic>
          <p:nvPicPr>
            <p:cNvPr id="38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302895" y="3787140"/>
              <a:ext cx="472440" cy="381000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grpSp>
        <p:nvGrpSpPr>
          <p:cNvPr id="45" name="Group 44"/>
          <p:cNvGrpSpPr/>
          <p:nvPr/>
        </p:nvGrpSpPr>
        <p:grpSpPr>
          <a:xfrm>
            <a:off x="290512" y="4295775"/>
            <a:ext cx="7662346" cy="1077218"/>
            <a:chOff x="304800" y="4937760"/>
            <a:chExt cx="7662346" cy="1077218"/>
          </a:xfrm>
        </p:grpSpPr>
        <p:sp>
          <p:nvSpPr>
            <p:cNvPr id="40" name="TextBox 39"/>
            <p:cNvSpPr txBox="1"/>
            <p:nvPr/>
          </p:nvSpPr>
          <p:spPr>
            <a:xfrm>
              <a:off x="975360" y="4937760"/>
              <a:ext cx="699178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latin typeface="Tw Cen MT" pitchFamily="34" charset="0"/>
                </a:rPr>
                <a:t>AACN Procedure Manual </a:t>
              </a:r>
              <a:r>
                <a:rPr lang="en-US" sz="3200" dirty="0" smtClean="0">
                  <a:latin typeface="Tw Cen MT" pitchFamily="34" charset="0"/>
                </a:rPr>
                <a:t>(2005)…Clean/</a:t>
              </a:r>
            </a:p>
            <a:p>
              <a:r>
                <a:rPr lang="en-US" sz="3200" dirty="0" smtClean="0">
                  <a:latin typeface="Tw Cen MT" pitchFamily="34" charset="0"/>
                </a:rPr>
                <a:t>surgical grafts</a:t>
              </a:r>
              <a:endParaRPr lang="en-US" sz="3200" dirty="0">
                <a:latin typeface="Tw Cen MT" pitchFamily="34" charset="0"/>
              </a:endParaRPr>
            </a:p>
          </p:txBody>
        </p:sp>
        <p:pic>
          <p:nvPicPr>
            <p:cNvPr id="41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304800" y="5074920"/>
              <a:ext cx="472440" cy="381000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pic>
        <p:nvPicPr>
          <p:cNvPr id="22530" name="Picture 2" descr="http://tbn0.google.com/images?q=tbn:y3XSmr4oMP-WOM:http://www.rehabilitationcenter.info/images/ChristHospitalGarage_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2414" y="5220651"/>
            <a:ext cx="1779905" cy="13408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624" y="868369"/>
            <a:ext cx="7856376" cy="18661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6" name="Rounded Rectangle 5"/>
          <p:cNvSpPr/>
          <p:nvPr/>
        </p:nvSpPr>
        <p:spPr>
          <a:xfrm flipH="1">
            <a:off x="0" y="849397"/>
            <a:ext cx="822960" cy="22082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56997" y="242596"/>
            <a:ext cx="6554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GUIDELINES OF CARE KEY PLAYERS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86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2" descr="http://tbn0.google.com/images?q=tbn:yod4_Jlzrv6E9M:http://www.brightway919.com/brightways/crpichslt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9901" y="182880"/>
            <a:ext cx="932619" cy="594360"/>
          </a:xfrm>
          <a:prstGeom prst="flowChartAlternateProcess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glow" dir="b"/>
          </a:scene3d>
          <a:sp3d contourW="6350" prstMaterial="softEdge">
            <a:bevelT w="25400" h="25400"/>
            <a:contourClr>
              <a:schemeClr val="accent4">
                <a:tint val="9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grpSp>
        <p:nvGrpSpPr>
          <p:cNvPr id="39" name="Group 38"/>
          <p:cNvGrpSpPr/>
          <p:nvPr/>
        </p:nvGrpSpPr>
        <p:grpSpPr>
          <a:xfrm>
            <a:off x="396240" y="1722120"/>
            <a:ext cx="6903720" cy="584775"/>
            <a:chOff x="396240" y="1722120"/>
            <a:chExt cx="6903720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1295400" y="1722120"/>
              <a:ext cx="60045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Wound Healing Department</a:t>
              </a:r>
              <a:endParaRPr lang="en-US" sz="3200" dirty="0">
                <a:latin typeface="Tw Cen MT" pitchFamily="34" charset="0"/>
              </a:endParaRPr>
            </a:p>
          </p:txBody>
        </p:sp>
        <p:pic>
          <p:nvPicPr>
            <p:cNvPr id="28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396240" y="1844040"/>
              <a:ext cx="563880" cy="381000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grpSp>
        <p:nvGrpSpPr>
          <p:cNvPr id="40" name="Group 39"/>
          <p:cNvGrpSpPr/>
          <p:nvPr/>
        </p:nvGrpSpPr>
        <p:grpSpPr>
          <a:xfrm>
            <a:off x="381000" y="2670810"/>
            <a:ext cx="6294120" cy="584775"/>
            <a:chOff x="381000" y="2686050"/>
            <a:chExt cx="6294120" cy="584775"/>
          </a:xfrm>
        </p:grpSpPr>
        <p:pic>
          <p:nvPicPr>
            <p:cNvPr id="30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381000" y="2849880"/>
              <a:ext cx="563880" cy="381000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32" name="TextBox 31"/>
            <p:cNvSpPr txBox="1"/>
            <p:nvPr/>
          </p:nvSpPr>
          <p:spPr>
            <a:xfrm>
              <a:off x="1417320" y="2686050"/>
              <a:ext cx="525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Infectious</a:t>
              </a:r>
              <a:r>
                <a:rPr lang="en-US" dirty="0" smtClean="0">
                  <a:latin typeface="Tw Cen MT" pitchFamily="34" charset="0"/>
                </a:rPr>
                <a:t> </a:t>
              </a:r>
              <a:r>
                <a:rPr lang="en-US" sz="3200" dirty="0" smtClean="0">
                  <a:latin typeface="Tw Cen MT" pitchFamily="34" charset="0"/>
                </a:rPr>
                <a:t>Disease Department</a:t>
              </a:r>
              <a:endParaRPr lang="en-US" sz="3200" dirty="0">
                <a:latin typeface="Tw Cen MT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1481" y="3505200"/>
            <a:ext cx="6676072" cy="624840"/>
            <a:chOff x="411481" y="3505200"/>
            <a:chExt cx="5661084" cy="624840"/>
          </a:xfrm>
        </p:grpSpPr>
        <p:pic>
          <p:nvPicPr>
            <p:cNvPr id="33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411481" y="3749040"/>
              <a:ext cx="452305" cy="381000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34" name="TextBox 33"/>
            <p:cNvSpPr txBox="1"/>
            <p:nvPr/>
          </p:nvSpPr>
          <p:spPr>
            <a:xfrm>
              <a:off x="1252283" y="3505200"/>
              <a:ext cx="48202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Surgical Steering Committee</a:t>
              </a:r>
              <a:endParaRPr lang="en-US" sz="3200" dirty="0">
                <a:latin typeface="Tw Cen MT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27672" y="4451033"/>
            <a:ext cx="5930265" cy="1077218"/>
            <a:chOff x="441960" y="4493895"/>
            <a:chExt cx="5306013" cy="1077218"/>
          </a:xfrm>
        </p:grpSpPr>
        <p:sp>
          <p:nvSpPr>
            <p:cNvPr id="35" name="TextBox 34"/>
            <p:cNvSpPr txBox="1"/>
            <p:nvPr/>
          </p:nvSpPr>
          <p:spPr>
            <a:xfrm>
              <a:off x="1311443" y="4493895"/>
              <a:ext cx="443653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w Cen MT" pitchFamily="34" charset="0"/>
                </a:rPr>
                <a:t>Clinical Practice Committee</a:t>
              </a:r>
              <a:endParaRPr lang="en-US" sz="3200" dirty="0">
                <a:latin typeface="Tw Cen MT" pitchFamily="34" charset="0"/>
              </a:endParaRPr>
            </a:p>
          </p:txBody>
        </p:sp>
        <p:pic>
          <p:nvPicPr>
            <p:cNvPr id="36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441960" y="4693920"/>
              <a:ext cx="563880" cy="381000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grpSp>
        <p:nvGrpSpPr>
          <p:cNvPr id="43" name="Group 42"/>
          <p:cNvGrpSpPr/>
          <p:nvPr/>
        </p:nvGrpSpPr>
        <p:grpSpPr>
          <a:xfrm>
            <a:off x="441960" y="5375909"/>
            <a:ext cx="4130040" cy="584775"/>
            <a:chOff x="441960" y="5490210"/>
            <a:chExt cx="4130040" cy="584775"/>
          </a:xfrm>
        </p:grpSpPr>
        <p:pic>
          <p:nvPicPr>
            <p:cNvPr id="37" name="Picture 2" descr="http://tbn0.google.com/images?q=tbn:yod4_Jlzrv6E9M:http://www.brightway919.com/brightways/crpichsltx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14754" t="4892" r="14754" b="10221"/>
            <a:stretch>
              <a:fillRect/>
            </a:stretch>
          </p:blipFill>
          <p:spPr bwMode="auto">
            <a:xfrm flipV="1">
              <a:off x="441960" y="5593080"/>
              <a:ext cx="563880" cy="381000"/>
            </a:xfrm>
            <a:prstGeom prst="ellipse">
              <a:avLst/>
            </a:prstGeom>
            <a:ln>
              <a:solidFill>
                <a:schemeClr val="accent4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glow" dir="b"/>
            </a:scene3d>
            <a:sp3d contourW="6350" prstMaterial="softEdge">
              <a:bevelT w="25400" h="25400"/>
              <a:contourClr>
                <a:schemeClr val="accent4">
                  <a:tint val="90000"/>
                  <a:shade val="100000"/>
                  <a:hueMod val="100000"/>
                  <a:satMod val="100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  <p:sp>
          <p:nvSpPr>
            <p:cNvPr id="38" name="TextBox 37"/>
            <p:cNvSpPr txBox="1"/>
            <p:nvPr/>
          </p:nvSpPr>
          <p:spPr>
            <a:xfrm>
              <a:off x="1350941" y="5490210"/>
              <a:ext cx="32210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Nursing </a:t>
              </a:r>
              <a:r>
                <a:rPr lang="en-US" sz="3200" dirty="0" smtClean="0">
                  <a:latin typeface="Tw Cen MT" pitchFamily="34" charset="0"/>
                </a:rPr>
                <a:t>Education</a:t>
              </a:r>
              <a:endParaRPr lang="en-US" sz="3200" dirty="0">
                <a:latin typeface="Tw Cen MT" pitchFamily="34" charset="0"/>
              </a:endParaRPr>
            </a:p>
          </p:txBody>
        </p:sp>
      </p:grpSp>
      <p:pic>
        <p:nvPicPr>
          <p:cNvPr id="5122" name="Picture 2" descr="http://tbn0.google.com/images?q=tbn:dU9cNSkd7djsvM:http://www.sharpegraphics.co.uk/Images/Keys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4054" y="2338948"/>
            <a:ext cx="1323213" cy="29188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624" y="868369"/>
            <a:ext cx="7856376" cy="18661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6" name="Rounded Rectangle 5"/>
          <p:cNvSpPr/>
          <p:nvPr/>
        </p:nvSpPr>
        <p:spPr>
          <a:xfrm flipH="1">
            <a:off x="0" y="849397"/>
            <a:ext cx="822960" cy="22082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56997" y="242596"/>
            <a:ext cx="429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GUIDELINES OF CARE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86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426720" y="1397000"/>
            <a:ext cx="7894320" cy="2870200"/>
            <a:chOff x="426720" y="1397000"/>
            <a:chExt cx="7894320" cy="2870200"/>
          </a:xfrm>
        </p:grpSpPr>
        <p:graphicFrame>
          <p:nvGraphicFramePr>
            <p:cNvPr id="16" name="Diagram 15"/>
            <p:cNvGraphicFramePr/>
            <p:nvPr/>
          </p:nvGraphicFramePr>
          <p:xfrm>
            <a:off x="426720" y="1397000"/>
            <a:ext cx="7894320" cy="2870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2" name="Rounded Rectangle 21"/>
            <p:cNvSpPr/>
            <p:nvPr/>
          </p:nvSpPr>
          <p:spPr>
            <a:xfrm>
              <a:off x="2148840" y="2727960"/>
              <a:ext cx="441960" cy="25908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kern="3000" spc="100" dirty="0" smtClean="0"/>
                <a:t>→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42887" y="2697480"/>
              <a:ext cx="429113" cy="2743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OR</a:t>
              </a:r>
              <a:endParaRPr lang="en-US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35040" y="2697480"/>
              <a:ext cx="429926" cy="276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USE</a:t>
              </a:r>
              <a:endParaRPr lang="en-US" sz="1200" dirty="0"/>
            </a:p>
          </p:txBody>
        </p:sp>
      </p:grpSp>
      <p:pic>
        <p:nvPicPr>
          <p:cNvPr id="3074" name="Picture 2" descr="http://tbn0.google.com/images?q=tbn:fu4rSwWTCa5YmM:http://www.informaworld.com/ampp/image%3Fpath%3D/713400243/793116756/sort_a_014950_o_f0001g.jpe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8975" y="4297680"/>
            <a:ext cx="1988820" cy="13258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3076" name="Picture 4" descr="http://tbn0.google.com/images?q=tbn:C6kNCcTyEU_SHM:http://www.trauma.org/images/image_library/chest0060a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98520" y="4291013"/>
            <a:ext cx="2072640" cy="13087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3" name="Picture 2" descr="http://tbn0.google.com/images?q=tbn:yod4_Jlzrv6E9M:http://www.brightway919.com/brightways/crpichsltx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99901" y="182880"/>
            <a:ext cx="932619" cy="594360"/>
          </a:xfrm>
          <a:prstGeom prst="flowChartAlternateProcess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glow" dir="b"/>
          </a:scene3d>
          <a:sp3d contourW="6350" prstMaterial="softEdge">
            <a:bevelT w="25400" h="25400"/>
            <a:contourClr>
              <a:schemeClr val="accent4">
                <a:tint val="9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14" name="Picture 2" descr="http://tbn0.google.com/images?q=tbn:rE553h8RE43YDM:http://www.kcprofessional.com/UK/images/safety1.gif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6385561" y="4274218"/>
            <a:ext cx="1844039" cy="12658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624" y="853129"/>
            <a:ext cx="7856376" cy="18661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6" name="Rounded Rectangle 5"/>
          <p:cNvSpPr/>
          <p:nvPr/>
        </p:nvSpPr>
        <p:spPr>
          <a:xfrm flipH="1">
            <a:off x="0" y="834157"/>
            <a:ext cx="822960" cy="22082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56997" y="242596"/>
            <a:ext cx="429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GUIDELINES OF CARE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86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01040" y="632460"/>
            <a:ext cx="8107680" cy="4556760"/>
            <a:chOff x="335280" y="937260"/>
            <a:chExt cx="8107680" cy="4556760"/>
          </a:xfrm>
        </p:grpSpPr>
        <p:graphicFrame>
          <p:nvGraphicFramePr>
            <p:cNvPr id="16" name="Diagram 15"/>
            <p:cNvGraphicFramePr/>
            <p:nvPr/>
          </p:nvGraphicFramePr>
          <p:xfrm>
            <a:off x="335280" y="937260"/>
            <a:ext cx="8107680" cy="45567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2" name="Rounded Rectangle 21"/>
            <p:cNvSpPr/>
            <p:nvPr/>
          </p:nvSpPr>
          <p:spPr>
            <a:xfrm>
              <a:off x="2651760" y="3169920"/>
              <a:ext cx="441960" cy="25908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kern="3000" spc="100" dirty="0" smtClean="0"/>
                <a:t>→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03520" y="3152001"/>
              <a:ext cx="429926" cy="276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USE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6760" y="2844225"/>
              <a:ext cx="15116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NON SURGICAL </a:t>
              </a:r>
            </a:p>
            <a:p>
              <a:r>
                <a:rPr lang="en-US" sz="1600" dirty="0" smtClean="0"/>
                <a:t>WOUNDS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09645" y="2830621"/>
              <a:ext cx="20767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IMMUNOSUPPRESSED</a:t>
              </a:r>
            </a:p>
            <a:p>
              <a:pPr algn="ctr"/>
              <a:r>
                <a:rPr lang="en-US" sz="1600" dirty="0" smtClean="0"/>
                <a:t>MD ORDER</a:t>
              </a:r>
            </a:p>
            <a:p>
              <a:r>
                <a:rPr lang="en-US" sz="1600" dirty="0" smtClean="0"/>
                <a:t>NURSING JUDGEMENT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82640" y="3059668"/>
              <a:ext cx="2070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STERILE TECHNIQUE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0" y="5654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2530" name="Picture 2" descr="http://tbn0.google.com/images?q=tbn:rE553h8RE43YDM:http://www.kcprofessional.com/UK/images/safety1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6400800" y="4480561"/>
            <a:ext cx="1524000" cy="120431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</p:pic>
      <p:pic>
        <p:nvPicPr>
          <p:cNvPr id="14" name="Picture 2" descr="http://tbn0.google.com/images?q=tbn:yod4_Jlzrv6E9M:http://www.brightway919.com/brightways/crpichsltx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84661" y="182880"/>
            <a:ext cx="932619" cy="594360"/>
          </a:xfrm>
          <a:prstGeom prst="flowChartAlternateProcess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glow" dir="b"/>
          </a:scene3d>
          <a:sp3d contourW="6350" prstMaterial="softEdge">
            <a:bevelT w="25400" h="25400"/>
            <a:contourClr>
              <a:schemeClr val="accent4">
                <a:tint val="9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2050" name="Picture 2" descr="http://tbn0.google.com/images?q=tbn:tLpeGFb76_RWrM:http://www.nursing-home-neglect.com/Websites/nursinghomeneglect/Images/heel%2520ulcer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31952" y="4548823"/>
            <a:ext cx="1543608" cy="11509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4" name="Picture 6" descr="http://tbn0.google.com/images?q=tbn:LpFklaBYakeBGM:http://www.upstatesna.com/students1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93400" y="4531459"/>
            <a:ext cx="1655840" cy="11835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624" y="853129"/>
            <a:ext cx="7856376" cy="18661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6" name="Rounded Rectangle 5"/>
          <p:cNvSpPr/>
          <p:nvPr/>
        </p:nvSpPr>
        <p:spPr>
          <a:xfrm flipH="1">
            <a:off x="0" y="834157"/>
            <a:ext cx="822960" cy="22082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15000"/>
                </a:scheme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3000" spc="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56997" y="242596"/>
            <a:ext cx="429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GUIDELINES OF CARE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86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5654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2" descr="http://tbn0.google.com/images?q=tbn:yod4_Jlzrv6E9M:http://www.brightway919.com/brightways/crpichslt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4661" y="182880"/>
            <a:ext cx="932619" cy="594360"/>
          </a:xfrm>
          <a:prstGeom prst="flowChartAlternateProcess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glow" dir="b"/>
          </a:scene3d>
          <a:sp3d contourW="6350" prstMaterial="softEdge">
            <a:bevelT w="25400" h="25400"/>
            <a:contourClr>
              <a:schemeClr val="accent4">
                <a:tint val="9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grpSp>
        <p:nvGrpSpPr>
          <p:cNvPr id="25" name="Group 24"/>
          <p:cNvGrpSpPr/>
          <p:nvPr/>
        </p:nvGrpSpPr>
        <p:grpSpPr>
          <a:xfrm>
            <a:off x="701040" y="632460"/>
            <a:ext cx="8107680" cy="4556760"/>
            <a:chOff x="701040" y="632460"/>
            <a:chExt cx="8107680" cy="4556760"/>
          </a:xfrm>
        </p:grpSpPr>
        <p:grpSp>
          <p:nvGrpSpPr>
            <p:cNvPr id="2" name="Group 19"/>
            <p:cNvGrpSpPr/>
            <p:nvPr/>
          </p:nvGrpSpPr>
          <p:grpSpPr>
            <a:xfrm>
              <a:off x="701040" y="632460"/>
              <a:ext cx="8107680" cy="4556760"/>
              <a:chOff x="335280" y="937260"/>
              <a:chExt cx="8107680" cy="4556760"/>
            </a:xfrm>
          </p:grpSpPr>
          <p:graphicFrame>
            <p:nvGraphicFramePr>
              <p:cNvPr id="16" name="Diagram 15"/>
              <p:cNvGraphicFramePr/>
              <p:nvPr/>
            </p:nvGraphicFramePr>
            <p:xfrm>
              <a:off x="335280" y="937260"/>
              <a:ext cx="8107680" cy="455676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  <p:sp>
            <p:nvSpPr>
              <p:cNvPr id="24" name="TextBox 23"/>
              <p:cNvSpPr txBox="1"/>
              <p:nvPr/>
            </p:nvSpPr>
            <p:spPr>
              <a:xfrm>
                <a:off x="3991277" y="3136761"/>
                <a:ext cx="429926" cy="27699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USE</a:t>
                </a:r>
                <a:endParaRPr lang="en-US" sz="12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882640" y="3059668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499360" y="1981200"/>
              <a:ext cx="1972463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w Cen MT" pitchFamily="34" charset="0"/>
                </a:rPr>
                <a:t>Ulcerations</a:t>
              </a:r>
            </a:p>
            <a:p>
              <a:r>
                <a:rPr lang="en-US" sz="2000" dirty="0" smtClean="0">
                  <a:latin typeface="Tw Cen MT" pitchFamily="34" charset="0"/>
                </a:rPr>
                <a:t>Traumatic wounds</a:t>
              </a:r>
            </a:p>
            <a:p>
              <a:r>
                <a:rPr lang="en-US" sz="2000" dirty="0" smtClean="0">
                  <a:latin typeface="Tw Cen MT" pitchFamily="34" charset="0"/>
                </a:rPr>
                <a:t>Lacerations</a:t>
              </a:r>
            </a:p>
            <a:p>
              <a:r>
                <a:rPr lang="en-US" sz="2000" dirty="0" smtClean="0">
                  <a:latin typeface="Tw Cen MT" pitchFamily="34" charset="0"/>
                </a:rPr>
                <a:t>Unapproximated</a:t>
              </a:r>
            </a:p>
            <a:p>
              <a:r>
                <a:rPr lang="en-US" sz="2000" dirty="0" smtClean="0">
                  <a:latin typeface="Tw Cen MT" pitchFamily="34" charset="0"/>
                </a:rPr>
                <a:t>Surgical wounds</a:t>
              </a:r>
            </a:p>
            <a:p>
              <a:r>
                <a:rPr lang="en-US" sz="2000" dirty="0" smtClean="0">
                  <a:latin typeface="Tw Cen MT" pitchFamily="34" charset="0"/>
                </a:rPr>
                <a:t>Miscellaneous</a:t>
              </a:r>
            </a:p>
            <a:p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22520" y="2651760"/>
              <a:ext cx="21713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w Cen MT" pitchFamily="34" charset="0"/>
                </a:rPr>
                <a:t>Clean Technique</a:t>
              </a:r>
              <a:endParaRPr lang="en-US" sz="2400" dirty="0">
                <a:latin typeface="Tw Cen MT" pitchFamily="34" charset="0"/>
              </a:endParaRPr>
            </a:p>
          </p:txBody>
        </p:sp>
      </p:grpSp>
      <p:pic>
        <p:nvPicPr>
          <p:cNvPr id="23554" name="Picture 2" descr="http://tbn0.google.com/images?q=tbn:I_57J9croh0s7M:http://dermatology.cdlib.org/102/case_reports/acroangiodermatitis/1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25879" y="4114800"/>
            <a:ext cx="1553845" cy="1359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3556" name="Picture 4" descr="http://tbn0.google.com/images?q=tbn:vtvLuzIx8wu1WM:http://www.brianmcdonald.net/pilonidal/uploaded_images/DSCN4386-767584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44240" y="4119964"/>
            <a:ext cx="1645285" cy="13083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3558" name="Picture 6" descr="http://tbn0.google.com/images?q=tbn:7om4JWvMehNGcM:http://wocn.confex.com/wocn/2007AM/techprogram/images/2475-0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30240" y="4114800"/>
            <a:ext cx="1813560" cy="12827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ern="3000" spc="1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225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</dc:creator>
  <cp:lastModifiedBy>David</cp:lastModifiedBy>
  <cp:revision>86</cp:revision>
  <dcterms:created xsi:type="dcterms:W3CDTF">2008-10-18T18:23:20Z</dcterms:created>
  <dcterms:modified xsi:type="dcterms:W3CDTF">2008-10-22T23:39:21Z</dcterms:modified>
</cp:coreProperties>
</file>