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B6E72D-1458-4030-BCAB-DB392D968D3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D3A2EA-41BB-42DE-AECC-0958878D9CF6}">
      <dgm:prSet phldrT="[Text]"/>
      <dgm:spPr/>
      <dgm:t>
        <a:bodyPr/>
        <a:lstStyle/>
        <a:p>
          <a:r>
            <a:rPr lang="en-US" dirty="0" smtClean="0"/>
            <a:t>ER:</a:t>
          </a:r>
        </a:p>
        <a:p>
          <a:r>
            <a:rPr lang="en-US" dirty="0" smtClean="0"/>
            <a:t>Admit with Pneumonia, chest x-ray. Start IV antibiotics send to floor.</a:t>
          </a:r>
          <a:endParaRPr lang="en-US" dirty="0"/>
        </a:p>
      </dgm:t>
    </dgm:pt>
    <dgm:pt modelId="{A4B6F701-7C48-4489-BDD3-B4747B995129}" type="parTrans" cxnId="{55F28848-0EDE-412D-B512-185EE7E9CAC1}">
      <dgm:prSet/>
      <dgm:spPr/>
      <dgm:t>
        <a:bodyPr/>
        <a:lstStyle/>
        <a:p>
          <a:endParaRPr lang="en-US"/>
        </a:p>
      </dgm:t>
    </dgm:pt>
    <dgm:pt modelId="{7E8F4E74-78B8-4E0D-8A72-C8912BDA800B}" type="sibTrans" cxnId="{55F28848-0EDE-412D-B512-185EE7E9CAC1}">
      <dgm:prSet/>
      <dgm:spPr/>
      <dgm:t>
        <a:bodyPr/>
        <a:lstStyle/>
        <a:p>
          <a:endParaRPr lang="en-US"/>
        </a:p>
      </dgm:t>
    </dgm:pt>
    <dgm:pt modelId="{81C7833E-5EE4-47C2-9A35-B6EF5B1FB4D5}">
      <dgm:prSet phldrT="[Text]"/>
      <dgm:spPr/>
      <dgm:t>
        <a:bodyPr/>
        <a:lstStyle/>
        <a:p>
          <a:r>
            <a:rPr lang="en-US" dirty="0" smtClean="0"/>
            <a:t>Day 1:</a:t>
          </a:r>
        </a:p>
        <a:p>
          <a:r>
            <a:rPr lang="en-US" dirty="0" smtClean="0"/>
            <a:t>Continue IV hydration and antibiotics and O2 therapy at 3L. </a:t>
          </a:r>
          <a:r>
            <a:rPr lang="en-US" dirty="0" err="1" smtClean="0"/>
            <a:t>Bedrest</a:t>
          </a:r>
          <a:r>
            <a:rPr lang="en-US" dirty="0" smtClean="0"/>
            <a:t>.</a:t>
          </a:r>
          <a:endParaRPr lang="en-US" dirty="0"/>
        </a:p>
      </dgm:t>
    </dgm:pt>
    <dgm:pt modelId="{DC8925D0-76B4-476C-AAA8-8C05951D201F}" type="parTrans" cxnId="{6FB3B241-1AAF-441D-991F-E126A181ACF0}">
      <dgm:prSet/>
      <dgm:spPr/>
      <dgm:t>
        <a:bodyPr/>
        <a:lstStyle/>
        <a:p>
          <a:endParaRPr lang="en-US"/>
        </a:p>
      </dgm:t>
    </dgm:pt>
    <dgm:pt modelId="{97A38C67-5BBE-40D2-8333-A4D93BD04385}" type="sibTrans" cxnId="{6FB3B241-1AAF-441D-991F-E126A181ACF0}">
      <dgm:prSet/>
      <dgm:spPr/>
      <dgm:t>
        <a:bodyPr/>
        <a:lstStyle/>
        <a:p>
          <a:endParaRPr lang="en-US"/>
        </a:p>
      </dgm:t>
    </dgm:pt>
    <dgm:pt modelId="{377B5AD0-C8CF-4DB2-9C76-C5A2A0366C28}">
      <dgm:prSet phldrT="[Text]"/>
      <dgm:spPr/>
      <dgm:t>
        <a:bodyPr/>
        <a:lstStyle/>
        <a:p>
          <a:r>
            <a:rPr lang="en-US" dirty="0" smtClean="0"/>
            <a:t>Day 2:</a:t>
          </a:r>
        </a:p>
        <a:p>
          <a:r>
            <a:rPr lang="en-US" dirty="0" smtClean="0"/>
            <a:t>Continue IV hydration and antibiotics and reduce O2 therapy to 2L. </a:t>
          </a:r>
          <a:r>
            <a:rPr lang="en-US" dirty="0" err="1" smtClean="0"/>
            <a:t>Bedrest</a:t>
          </a:r>
          <a:r>
            <a:rPr lang="en-US" dirty="0" smtClean="0"/>
            <a:t>.</a:t>
          </a:r>
          <a:endParaRPr lang="en-US" dirty="0"/>
        </a:p>
      </dgm:t>
    </dgm:pt>
    <dgm:pt modelId="{6F39EB10-31C8-409F-B8FE-459653D3B835}" type="parTrans" cxnId="{C732F24D-2AD1-47EF-BC17-FC14129AFDC3}">
      <dgm:prSet/>
      <dgm:spPr/>
      <dgm:t>
        <a:bodyPr/>
        <a:lstStyle/>
        <a:p>
          <a:endParaRPr lang="en-US"/>
        </a:p>
      </dgm:t>
    </dgm:pt>
    <dgm:pt modelId="{10DF3B0B-4854-4A27-9C3E-11FA3C420CDE}" type="sibTrans" cxnId="{C732F24D-2AD1-47EF-BC17-FC14129AFDC3}">
      <dgm:prSet/>
      <dgm:spPr/>
      <dgm:t>
        <a:bodyPr/>
        <a:lstStyle/>
        <a:p>
          <a:endParaRPr lang="en-US"/>
        </a:p>
      </dgm:t>
    </dgm:pt>
    <dgm:pt modelId="{B11844F6-0399-4441-87BB-0190F6521F68}">
      <dgm:prSet phldrT="[Text]"/>
      <dgm:spPr/>
      <dgm:t>
        <a:bodyPr/>
        <a:lstStyle/>
        <a:p>
          <a:r>
            <a:rPr lang="en-US" dirty="0" smtClean="0"/>
            <a:t>Day 3:</a:t>
          </a:r>
        </a:p>
        <a:p>
          <a:r>
            <a:rPr lang="en-US" dirty="0" smtClean="0"/>
            <a:t>Discontinue IV hydration. Change IV antibiotics to oral antibiotics.  Ambulate halls and discontinue O2 monitor saturation level.</a:t>
          </a:r>
          <a:endParaRPr lang="en-US" dirty="0"/>
        </a:p>
      </dgm:t>
    </dgm:pt>
    <dgm:pt modelId="{8ECD137A-3CE9-4599-99A3-C757193926B7}" type="parTrans" cxnId="{C40651DE-C5E3-474E-BA89-948D3A5AD93B}">
      <dgm:prSet/>
      <dgm:spPr/>
      <dgm:t>
        <a:bodyPr/>
        <a:lstStyle/>
        <a:p>
          <a:endParaRPr lang="en-US"/>
        </a:p>
      </dgm:t>
    </dgm:pt>
    <dgm:pt modelId="{6EA04B08-1056-40E6-A02B-A6BF0682B370}" type="sibTrans" cxnId="{C40651DE-C5E3-474E-BA89-948D3A5AD93B}">
      <dgm:prSet/>
      <dgm:spPr/>
      <dgm:t>
        <a:bodyPr/>
        <a:lstStyle/>
        <a:p>
          <a:endParaRPr lang="en-US"/>
        </a:p>
      </dgm:t>
    </dgm:pt>
    <dgm:pt modelId="{A962698F-7457-43AB-A625-6A0DF7F62544}">
      <dgm:prSet phldrT="[Text]"/>
      <dgm:spPr/>
      <dgm:t>
        <a:bodyPr/>
        <a:lstStyle/>
        <a:p>
          <a:r>
            <a:rPr lang="en-US" dirty="0" smtClean="0"/>
            <a:t>Day 4: </a:t>
          </a:r>
        </a:p>
        <a:p>
          <a:r>
            <a:rPr lang="en-US" dirty="0" smtClean="0"/>
            <a:t>Discharge home with instructions to remain hydrated, continue oral antibiotics, ambulate ad lib, and follow up with primary MD.</a:t>
          </a:r>
          <a:endParaRPr lang="en-US" dirty="0"/>
        </a:p>
      </dgm:t>
    </dgm:pt>
    <dgm:pt modelId="{77685EEE-E31F-498F-95B6-0851A414AD44}" type="parTrans" cxnId="{2E8B5F8C-AEFE-4E36-A7A7-428A7796CDD1}">
      <dgm:prSet/>
      <dgm:spPr/>
      <dgm:t>
        <a:bodyPr/>
        <a:lstStyle/>
        <a:p>
          <a:endParaRPr lang="en-US"/>
        </a:p>
      </dgm:t>
    </dgm:pt>
    <dgm:pt modelId="{9F5E15E3-CFEB-42CD-B206-7856A0098DEB}" type="sibTrans" cxnId="{2E8B5F8C-AEFE-4E36-A7A7-428A7796CDD1}">
      <dgm:prSet/>
      <dgm:spPr/>
      <dgm:t>
        <a:bodyPr/>
        <a:lstStyle/>
        <a:p>
          <a:endParaRPr lang="en-US"/>
        </a:p>
      </dgm:t>
    </dgm:pt>
    <dgm:pt modelId="{7ACE8C42-EE32-496B-BF22-D5B8EDE23DDC}" type="pres">
      <dgm:prSet presAssocID="{85B6E72D-1458-4030-BCAB-DB392D968D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09250D-D155-45C7-AE68-BBD70DEBB5E6}" type="pres">
      <dgm:prSet presAssocID="{CDD3A2EA-41BB-42DE-AECC-0958878D9CF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9B63F-3EBF-447A-BB86-16C5F93DC3F7}" type="pres">
      <dgm:prSet presAssocID="{7E8F4E74-78B8-4E0D-8A72-C8912BDA800B}" presName="sibTrans" presStyleCnt="0"/>
      <dgm:spPr/>
    </dgm:pt>
    <dgm:pt modelId="{FE10AD2F-D191-4A72-90C6-DE9EC40F294A}" type="pres">
      <dgm:prSet presAssocID="{81C7833E-5EE4-47C2-9A35-B6EF5B1FB4D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520D6-E4A6-4001-B741-0CC2AA4A063A}" type="pres">
      <dgm:prSet presAssocID="{97A38C67-5BBE-40D2-8333-A4D93BD04385}" presName="sibTrans" presStyleCnt="0"/>
      <dgm:spPr/>
    </dgm:pt>
    <dgm:pt modelId="{9D904225-B488-46E4-9E1A-EC97C94FB0F8}" type="pres">
      <dgm:prSet presAssocID="{377B5AD0-C8CF-4DB2-9C76-C5A2A0366C2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B846CB-120F-4400-89F1-B9CE4BCA182F}" type="pres">
      <dgm:prSet presAssocID="{10DF3B0B-4854-4A27-9C3E-11FA3C420CDE}" presName="sibTrans" presStyleCnt="0"/>
      <dgm:spPr/>
    </dgm:pt>
    <dgm:pt modelId="{C2B48FCB-128D-4B5C-BCD2-6B1D22FB5EF6}" type="pres">
      <dgm:prSet presAssocID="{B11844F6-0399-4441-87BB-0190F6521F6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83893-F885-4841-8619-D5E7BB0D693A}" type="pres">
      <dgm:prSet presAssocID="{6EA04B08-1056-40E6-A02B-A6BF0682B370}" presName="sibTrans" presStyleCnt="0"/>
      <dgm:spPr/>
    </dgm:pt>
    <dgm:pt modelId="{1C587623-9879-4E70-B105-3F340E2AA7EF}" type="pres">
      <dgm:prSet presAssocID="{A962698F-7457-43AB-A625-6A0DF7F6254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2D2FD1-8493-4DB3-AF9D-09B63560367B}" type="presOf" srcId="{81C7833E-5EE4-47C2-9A35-B6EF5B1FB4D5}" destId="{FE10AD2F-D191-4A72-90C6-DE9EC40F294A}" srcOrd="0" destOrd="0" presId="urn:microsoft.com/office/officeart/2005/8/layout/default"/>
    <dgm:cxn modelId="{C732F24D-2AD1-47EF-BC17-FC14129AFDC3}" srcId="{85B6E72D-1458-4030-BCAB-DB392D968D3B}" destId="{377B5AD0-C8CF-4DB2-9C76-C5A2A0366C28}" srcOrd="2" destOrd="0" parTransId="{6F39EB10-31C8-409F-B8FE-459653D3B835}" sibTransId="{10DF3B0B-4854-4A27-9C3E-11FA3C420CDE}"/>
    <dgm:cxn modelId="{B545F892-8EB0-40BF-949B-669CE18A8274}" type="presOf" srcId="{CDD3A2EA-41BB-42DE-AECC-0958878D9CF6}" destId="{D509250D-D155-45C7-AE68-BBD70DEBB5E6}" srcOrd="0" destOrd="0" presId="urn:microsoft.com/office/officeart/2005/8/layout/default"/>
    <dgm:cxn modelId="{55F28848-0EDE-412D-B512-185EE7E9CAC1}" srcId="{85B6E72D-1458-4030-BCAB-DB392D968D3B}" destId="{CDD3A2EA-41BB-42DE-AECC-0958878D9CF6}" srcOrd="0" destOrd="0" parTransId="{A4B6F701-7C48-4489-BDD3-B4747B995129}" sibTransId="{7E8F4E74-78B8-4E0D-8A72-C8912BDA800B}"/>
    <dgm:cxn modelId="{AB24C4A0-BAE9-4FE5-B4AB-3F07100DC043}" type="presOf" srcId="{85B6E72D-1458-4030-BCAB-DB392D968D3B}" destId="{7ACE8C42-EE32-496B-BF22-D5B8EDE23DDC}" srcOrd="0" destOrd="0" presId="urn:microsoft.com/office/officeart/2005/8/layout/default"/>
    <dgm:cxn modelId="{6FB3B241-1AAF-441D-991F-E126A181ACF0}" srcId="{85B6E72D-1458-4030-BCAB-DB392D968D3B}" destId="{81C7833E-5EE4-47C2-9A35-B6EF5B1FB4D5}" srcOrd="1" destOrd="0" parTransId="{DC8925D0-76B4-476C-AAA8-8C05951D201F}" sibTransId="{97A38C67-5BBE-40D2-8333-A4D93BD04385}"/>
    <dgm:cxn modelId="{6A304D60-C08D-4FB8-BD0A-87ECDB6F2D78}" type="presOf" srcId="{A962698F-7457-43AB-A625-6A0DF7F62544}" destId="{1C587623-9879-4E70-B105-3F340E2AA7EF}" srcOrd="0" destOrd="0" presId="urn:microsoft.com/office/officeart/2005/8/layout/default"/>
    <dgm:cxn modelId="{C40651DE-C5E3-474E-BA89-948D3A5AD93B}" srcId="{85B6E72D-1458-4030-BCAB-DB392D968D3B}" destId="{B11844F6-0399-4441-87BB-0190F6521F68}" srcOrd="3" destOrd="0" parTransId="{8ECD137A-3CE9-4599-99A3-C757193926B7}" sibTransId="{6EA04B08-1056-40E6-A02B-A6BF0682B370}"/>
    <dgm:cxn modelId="{2E8B5F8C-AEFE-4E36-A7A7-428A7796CDD1}" srcId="{85B6E72D-1458-4030-BCAB-DB392D968D3B}" destId="{A962698F-7457-43AB-A625-6A0DF7F62544}" srcOrd="4" destOrd="0" parTransId="{77685EEE-E31F-498F-95B6-0851A414AD44}" sibTransId="{9F5E15E3-CFEB-42CD-B206-7856A0098DEB}"/>
    <dgm:cxn modelId="{9D149889-9871-4767-9E50-595B8FD5D667}" type="presOf" srcId="{B11844F6-0399-4441-87BB-0190F6521F68}" destId="{C2B48FCB-128D-4B5C-BCD2-6B1D22FB5EF6}" srcOrd="0" destOrd="0" presId="urn:microsoft.com/office/officeart/2005/8/layout/default"/>
    <dgm:cxn modelId="{30217189-6F8C-4B3E-A590-7E1FB7399B40}" type="presOf" srcId="{377B5AD0-C8CF-4DB2-9C76-C5A2A0366C28}" destId="{9D904225-B488-46E4-9E1A-EC97C94FB0F8}" srcOrd="0" destOrd="0" presId="urn:microsoft.com/office/officeart/2005/8/layout/default"/>
    <dgm:cxn modelId="{6C5ED83B-87E5-44FD-B951-F230D2669BEF}" type="presParOf" srcId="{7ACE8C42-EE32-496B-BF22-D5B8EDE23DDC}" destId="{D509250D-D155-45C7-AE68-BBD70DEBB5E6}" srcOrd="0" destOrd="0" presId="urn:microsoft.com/office/officeart/2005/8/layout/default"/>
    <dgm:cxn modelId="{0C79F7A9-DCC4-4174-A374-E83BD63AA977}" type="presParOf" srcId="{7ACE8C42-EE32-496B-BF22-D5B8EDE23DDC}" destId="{5FE9B63F-3EBF-447A-BB86-16C5F93DC3F7}" srcOrd="1" destOrd="0" presId="urn:microsoft.com/office/officeart/2005/8/layout/default"/>
    <dgm:cxn modelId="{93614396-844B-433C-BFB4-F67D2551178B}" type="presParOf" srcId="{7ACE8C42-EE32-496B-BF22-D5B8EDE23DDC}" destId="{FE10AD2F-D191-4A72-90C6-DE9EC40F294A}" srcOrd="2" destOrd="0" presId="urn:microsoft.com/office/officeart/2005/8/layout/default"/>
    <dgm:cxn modelId="{B23FF07B-B109-42A9-A6B6-6B0B78246279}" type="presParOf" srcId="{7ACE8C42-EE32-496B-BF22-D5B8EDE23DDC}" destId="{203520D6-E4A6-4001-B741-0CC2AA4A063A}" srcOrd="3" destOrd="0" presId="urn:microsoft.com/office/officeart/2005/8/layout/default"/>
    <dgm:cxn modelId="{76129EA8-193F-4C83-82BC-3455E6DD7FDA}" type="presParOf" srcId="{7ACE8C42-EE32-496B-BF22-D5B8EDE23DDC}" destId="{9D904225-B488-46E4-9E1A-EC97C94FB0F8}" srcOrd="4" destOrd="0" presId="urn:microsoft.com/office/officeart/2005/8/layout/default"/>
    <dgm:cxn modelId="{1D616C96-B0F8-480D-AA15-1A1964D8FBC0}" type="presParOf" srcId="{7ACE8C42-EE32-496B-BF22-D5B8EDE23DDC}" destId="{70B846CB-120F-4400-89F1-B9CE4BCA182F}" srcOrd="5" destOrd="0" presId="urn:microsoft.com/office/officeart/2005/8/layout/default"/>
    <dgm:cxn modelId="{2CBA196E-4139-46BF-9056-F9B813135D2F}" type="presParOf" srcId="{7ACE8C42-EE32-496B-BF22-D5B8EDE23DDC}" destId="{C2B48FCB-128D-4B5C-BCD2-6B1D22FB5EF6}" srcOrd="6" destOrd="0" presId="urn:microsoft.com/office/officeart/2005/8/layout/default"/>
    <dgm:cxn modelId="{04A18FA6-766F-4231-AC87-A8A1BEC44DCC}" type="presParOf" srcId="{7ACE8C42-EE32-496B-BF22-D5B8EDE23DDC}" destId="{1B383893-F885-4841-8619-D5E7BB0D693A}" srcOrd="7" destOrd="0" presId="urn:microsoft.com/office/officeart/2005/8/layout/default"/>
    <dgm:cxn modelId="{DCB3BD16-C596-47D8-9547-EFFDA8B6646E}" type="presParOf" srcId="{7ACE8C42-EE32-496B-BF22-D5B8EDE23DDC}" destId="{1C587623-9879-4E70-B105-3F340E2AA7EF}" srcOrd="8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BE9930-3C69-42DE-897E-E82716C1F31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992047-A913-42FC-BF79-0827585B1005}">
      <dgm:prSet phldrT="[Text]"/>
      <dgm:spPr/>
      <dgm:t>
        <a:bodyPr/>
        <a:lstStyle/>
        <a:p>
          <a:r>
            <a:rPr lang="en-US" dirty="0" smtClean="0"/>
            <a:t>Medical knowledge of rare diseases.</a:t>
          </a:r>
          <a:endParaRPr lang="en-US" dirty="0"/>
        </a:p>
      </dgm:t>
    </dgm:pt>
    <dgm:pt modelId="{E82C5118-D338-465C-9CB7-5AA7880F56CC}" type="parTrans" cxnId="{BFA70083-5BB0-4929-90A6-78975316D65C}">
      <dgm:prSet/>
      <dgm:spPr/>
      <dgm:t>
        <a:bodyPr/>
        <a:lstStyle/>
        <a:p>
          <a:endParaRPr lang="en-US"/>
        </a:p>
      </dgm:t>
    </dgm:pt>
    <dgm:pt modelId="{55E623E4-53EF-4180-8F61-3A8FBB80EC7B}" type="sibTrans" cxnId="{BFA70083-5BB0-4929-90A6-78975316D65C}">
      <dgm:prSet/>
      <dgm:spPr/>
      <dgm:t>
        <a:bodyPr/>
        <a:lstStyle/>
        <a:p>
          <a:endParaRPr lang="en-US"/>
        </a:p>
      </dgm:t>
    </dgm:pt>
    <dgm:pt modelId="{F913D83C-2448-42D3-A271-C3BBC1FCBB47}">
      <dgm:prSet phldrT="[Text]"/>
      <dgm:spPr/>
      <dgm:t>
        <a:bodyPr/>
        <a:lstStyle/>
        <a:p>
          <a:r>
            <a:rPr lang="en-US" dirty="0" smtClean="0"/>
            <a:t>Speak with primary doctors to remove barriers with case management.</a:t>
          </a:r>
          <a:endParaRPr lang="en-US" dirty="0"/>
        </a:p>
      </dgm:t>
    </dgm:pt>
    <dgm:pt modelId="{8FCEC205-9649-44AF-93CB-AC5EFFA541F3}" type="parTrans" cxnId="{D13EECE3-1A8F-4E24-B918-61169E294206}">
      <dgm:prSet/>
      <dgm:spPr/>
      <dgm:t>
        <a:bodyPr/>
        <a:lstStyle/>
        <a:p>
          <a:endParaRPr lang="en-US"/>
        </a:p>
      </dgm:t>
    </dgm:pt>
    <dgm:pt modelId="{99743620-5A08-462C-AB0F-A1DD7FF26123}" type="sibTrans" cxnId="{D13EECE3-1A8F-4E24-B918-61169E294206}">
      <dgm:prSet/>
      <dgm:spPr/>
      <dgm:t>
        <a:bodyPr/>
        <a:lstStyle/>
        <a:p>
          <a:endParaRPr lang="en-US"/>
        </a:p>
      </dgm:t>
    </dgm:pt>
    <dgm:pt modelId="{17A9850F-F193-4D1D-BA63-09F028C785C5}">
      <dgm:prSet phldrT="[Text]"/>
      <dgm:spPr/>
      <dgm:t>
        <a:bodyPr/>
        <a:lstStyle/>
        <a:p>
          <a:r>
            <a:rPr lang="en-US" dirty="0" smtClean="0"/>
            <a:t>Assist with continued length of stay at the hospital.</a:t>
          </a:r>
          <a:endParaRPr lang="en-US" dirty="0"/>
        </a:p>
      </dgm:t>
    </dgm:pt>
    <dgm:pt modelId="{662C4379-78C3-4F42-89C8-0BF5908F3450}" type="parTrans" cxnId="{BBCDED7B-6113-43DD-B20F-C8AE5531392E}">
      <dgm:prSet/>
      <dgm:spPr/>
      <dgm:t>
        <a:bodyPr/>
        <a:lstStyle/>
        <a:p>
          <a:endParaRPr lang="en-US"/>
        </a:p>
      </dgm:t>
    </dgm:pt>
    <dgm:pt modelId="{0277CA5A-D375-42F6-8801-0DE03C687EA1}" type="sibTrans" cxnId="{BBCDED7B-6113-43DD-B20F-C8AE5531392E}">
      <dgm:prSet/>
      <dgm:spPr/>
      <dgm:t>
        <a:bodyPr/>
        <a:lstStyle/>
        <a:p>
          <a:endParaRPr lang="en-US"/>
        </a:p>
      </dgm:t>
    </dgm:pt>
    <dgm:pt modelId="{6E66AC8B-349E-4F76-A02A-AA85881EB89E}">
      <dgm:prSet phldrT="[Text]"/>
      <dgm:spPr/>
      <dgm:t>
        <a:bodyPr/>
        <a:lstStyle/>
        <a:p>
          <a:r>
            <a:rPr lang="en-US" dirty="0" smtClean="0"/>
            <a:t>Deny medical requests from ordering physicians.</a:t>
          </a:r>
          <a:endParaRPr lang="en-US" dirty="0"/>
        </a:p>
      </dgm:t>
    </dgm:pt>
    <dgm:pt modelId="{67101433-B512-4187-A934-3124EF51D580}" type="parTrans" cxnId="{A1219FA3-071F-4F01-9D46-220063F08AEA}">
      <dgm:prSet/>
      <dgm:spPr/>
      <dgm:t>
        <a:bodyPr/>
        <a:lstStyle/>
        <a:p>
          <a:endParaRPr lang="en-US"/>
        </a:p>
      </dgm:t>
    </dgm:pt>
    <dgm:pt modelId="{506A7E9D-84C1-4441-85DF-D2CE0C1AF9A9}" type="sibTrans" cxnId="{A1219FA3-071F-4F01-9D46-220063F08AEA}">
      <dgm:prSet/>
      <dgm:spPr/>
      <dgm:t>
        <a:bodyPr/>
        <a:lstStyle/>
        <a:p>
          <a:endParaRPr lang="en-US"/>
        </a:p>
      </dgm:t>
    </dgm:pt>
    <dgm:pt modelId="{2E393145-5887-4827-9E4E-F671B8441A10}" type="pres">
      <dgm:prSet presAssocID="{ECBE9930-3C69-42DE-897E-E82716C1F3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12824B-DC6E-454C-AC32-C6EE902746E5}" type="pres">
      <dgm:prSet presAssocID="{00992047-A913-42FC-BF79-0827585B1005}" presName="node" presStyleLbl="node1" presStyleIdx="0" presStyleCnt="4" custLinFactNeighborX="-2651" custLinFactNeighborY="-1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54DBA-1EAF-412E-95D7-792271615916}" type="pres">
      <dgm:prSet presAssocID="{55E623E4-53EF-4180-8F61-3A8FBB80EC7B}" presName="sibTrans" presStyleCnt="0"/>
      <dgm:spPr/>
    </dgm:pt>
    <dgm:pt modelId="{2B08E324-3CDA-4815-8CAB-D97DC7390754}" type="pres">
      <dgm:prSet presAssocID="{F913D83C-2448-42D3-A271-C3BBC1FCBB4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EA6EE-C300-449B-985F-3B0E59BA76EE}" type="pres">
      <dgm:prSet presAssocID="{99743620-5A08-462C-AB0F-A1DD7FF26123}" presName="sibTrans" presStyleCnt="0"/>
      <dgm:spPr/>
    </dgm:pt>
    <dgm:pt modelId="{210CBC41-DBA0-4CD0-8043-C5A29675701A}" type="pres">
      <dgm:prSet presAssocID="{17A9850F-F193-4D1D-BA63-09F028C785C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277BD-957D-4434-8B44-98CB54F13B96}" type="pres">
      <dgm:prSet presAssocID="{0277CA5A-D375-42F6-8801-0DE03C687EA1}" presName="sibTrans" presStyleCnt="0"/>
      <dgm:spPr/>
    </dgm:pt>
    <dgm:pt modelId="{69059B72-DDD4-41FC-A28D-9C50A7359DE9}" type="pres">
      <dgm:prSet presAssocID="{6E66AC8B-349E-4F76-A02A-AA85881EB89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CDED7B-6113-43DD-B20F-C8AE5531392E}" srcId="{ECBE9930-3C69-42DE-897E-E82716C1F311}" destId="{17A9850F-F193-4D1D-BA63-09F028C785C5}" srcOrd="2" destOrd="0" parTransId="{662C4379-78C3-4F42-89C8-0BF5908F3450}" sibTransId="{0277CA5A-D375-42F6-8801-0DE03C687EA1}"/>
    <dgm:cxn modelId="{11044DAC-33FE-4785-BF30-0CA7E607C295}" type="presOf" srcId="{ECBE9930-3C69-42DE-897E-E82716C1F311}" destId="{2E393145-5887-4827-9E4E-F671B8441A10}" srcOrd="0" destOrd="0" presId="urn:microsoft.com/office/officeart/2005/8/layout/default"/>
    <dgm:cxn modelId="{C3F46FEC-7801-451B-BB7D-1E8A6054086D}" type="presOf" srcId="{17A9850F-F193-4D1D-BA63-09F028C785C5}" destId="{210CBC41-DBA0-4CD0-8043-C5A29675701A}" srcOrd="0" destOrd="0" presId="urn:microsoft.com/office/officeart/2005/8/layout/default"/>
    <dgm:cxn modelId="{BFA70083-5BB0-4929-90A6-78975316D65C}" srcId="{ECBE9930-3C69-42DE-897E-E82716C1F311}" destId="{00992047-A913-42FC-BF79-0827585B1005}" srcOrd="0" destOrd="0" parTransId="{E82C5118-D338-465C-9CB7-5AA7880F56CC}" sibTransId="{55E623E4-53EF-4180-8F61-3A8FBB80EC7B}"/>
    <dgm:cxn modelId="{D13EECE3-1A8F-4E24-B918-61169E294206}" srcId="{ECBE9930-3C69-42DE-897E-E82716C1F311}" destId="{F913D83C-2448-42D3-A271-C3BBC1FCBB47}" srcOrd="1" destOrd="0" parTransId="{8FCEC205-9649-44AF-93CB-AC5EFFA541F3}" sibTransId="{99743620-5A08-462C-AB0F-A1DD7FF26123}"/>
    <dgm:cxn modelId="{98B4ACA7-FF13-49A9-B77B-A9FF9AA729F9}" type="presOf" srcId="{00992047-A913-42FC-BF79-0827585B1005}" destId="{CF12824B-DC6E-454C-AC32-C6EE902746E5}" srcOrd="0" destOrd="0" presId="urn:microsoft.com/office/officeart/2005/8/layout/default"/>
    <dgm:cxn modelId="{4A58371C-02F8-4D03-B563-70D7758F69C4}" type="presOf" srcId="{F913D83C-2448-42D3-A271-C3BBC1FCBB47}" destId="{2B08E324-3CDA-4815-8CAB-D97DC7390754}" srcOrd="0" destOrd="0" presId="urn:microsoft.com/office/officeart/2005/8/layout/default"/>
    <dgm:cxn modelId="{6A1362D0-B36B-4210-8E7F-F42D8DF8706F}" type="presOf" srcId="{6E66AC8B-349E-4F76-A02A-AA85881EB89E}" destId="{69059B72-DDD4-41FC-A28D-9C50A7359DE9}" srcOrd="0" destOrd="0" presId="urn:microsoft.com/office/officeart/2005/8/layout/default"/>
    <dgm:cxn modelId="{A1219FA3-071F-4F01-9D46-220063F08AEA}" srcId="{ECBE9930-3C69-42DE-897E-E82716C1F311}" destId="{6E66AC8B-349E-4F76-A02A-AA85881EB89E}" srcOrd="3" destOrd="0" parTransId="{67101433-B512-4187-A934-3124EF51D580}" sibTransId="{506A7E9D-84C1-4441-85DF-D2CE0C1AF9A9}"/>
    <dgm:cxn modelId="{4BA3D1E6-70E0-46FE-AB87-BBF55E40C6CD}" type="presParOf" srcId="{2E393145-5887-4827-9E4E-F671B8441A10}" destId="{CF12824B-DC6E-454C-AC32-C6EE902746E5}" srcOrd="0" destOrd="0" presId="urn:microsoft.com/office/officeart/2005/8/layout/default"/>
    <dgm:cxn modelId="{47B2BF93-C7F8-4FBE-8974-FA74981B784D}" type="presParOf" srcId="{2E393145-5887-4827-9E4E-F671B8441A10}" destId="{7BF54DBA-1EAF-412E-95D7-792271615916}" srcOrd="1" destOrd="0" presId="urn:microsoft.com/office/officeart/2005/8/layout/default"/>
    <dgm:cxn modelId="{6C3090A1-6C0D-4DEC-8390-A0AB1B3DBA41}" type="presParOf" srcId="{2E393145-5887-4827-9E4E-F671B8441A10}" destId="{2B08E324-3CDA-4815-8CAB-D97DC7390754}" srcOrd="2" destOrd="0" presId="urn:microsoft.com/office/officeart/2005/8/layout/default"/>
    <dgm:cxn modelId="{D87901C8-1906-4EAF-A88A-771FE29448E9}" type="presParOf" srcId="{2E393145-5887-4827-9E4E-F671B8441A10}" destId="{FC5EA6EE-C300-449B-985F-3B0E59BA76EE}" srcOrd="3" destOrd="0" presId="urn:microsoft.com/office/officeart/2005/8/layout/default"/>
    <dgm:cxn modelId="{6F8A74E9-1015-4334-AF44-64B988C4B45A}" type="presParOf" srcId="{2E393145-5887-4827-9E4E-F671B8441A10}" destId="{210CBC41-DBA0-4CD0-8043-C5A29675701A}" srcOrd="4" destOrd="0" presId="urn:microsoft.com/office/officeart/2005/8/layout/default"/>
    <dgm:cxn modelId="{5F4FF825-3547-4B8E-9D27-60B94CB0AD6F}" type="presParOf" srcId="{2E393145-5887-4827-9E4E-F671B8441A10}" destId="{091277BD-957D-4434-8B44-98CB54F13B96}" srcOrd="5" destOrd="0" presId="urn:microsoft.com/office/officeart/2005/8/layout/default"/>
    <dgm:cxn modelId="{C5BDFD01-7AF5-41E3-9EAC-645A1CFDC3E2}" type="presParOf" srcId="{2E393145-5887-4827-9E4E-F671B8441A10}" destId="{69059B72-DDD4-41FC-A28D-9C50A7359DE9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0A5C9-CC90-429A-ADA5-16981497B5BD}" type="datetimeFigureOut">
              <a:rPr lang="en-US"/>
              <a:pPr>
                <a:defRPr/>
              </a:pPr>
              <a:t>12/4/2008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AC0FF89-F6E3-4631-B225-9D235D68D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5CC6C-C261-4C60-A7D3-A3E87EB74DA8}" type="datetimeFigureOut">
              <a:rPr lang="en-US"/>
              <a:pPr>
                <a:defRPr/>
              </a:pPr>
              <a:t>12/4/2008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31B3-BA2B-4BCA-9290-57CD049DF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4E20B-748F-40A8-879C-E34C703ED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DA459-F8AA-4B81-94E7-9DABAE4EAD13}" type="datetimeFigureOut">
              <a:rPr lang="en-US"/>
              <a:pPr>
                <a:defRPr/>
              </a:pPr>
              <a:t>12/4/2008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69150-F126-4C3A-ADFF-3B076D1F8A75}" type="datetimeFigureOut">
              <a:rPr lang="en-US"/>
              <a:pPr>
                <a:defRPr/>
              </a:pPr>
              <a:t>12/4/2008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63669-3A6E-4A5D-944E-26DCEDC6D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E9EDD-7FE7-4045-95EB-D48E66ADA23F}" type="datetimeFigureOut">
              <a:rPr lang="en-US"/>
              <a:pPr>
                <a:defRPr/>
              </a:pPr>
              <a:t>12/4/2008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963807-A873-44B5-AA21-CFB829813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866AF-30DD-446B-B931-1735F7D791EA}" type="datetimeFigureOut">
              <a:rPr lang="en-US"/>
              <a:pPr>
                <a:defRPr/>
              </a:pPr>
              <a:t>12/4/2008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ED110-93B1-49F7-8820-607B867F9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05B1-AC69-4174-9D1C-ABAA1F436118}" type="datetimeFigureOut">
              <a:rPr lang="en-US"/>
              <a:pPr>
                <a:defRPr/>
              </a:pPr>
              <a:t>12/4/2008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4E394B74-D00C-4F4B-AF92-3FC255828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9B47F-ACED-454E-9AC4-D996FF323358}" type="datetimeFigureOut">
              <a:rPr lang="en-US"/>
              <a:pPr>
                <a:defRPr/>
              </a:pPr>
              <a:t>12/4/2008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004D0-B2E7-4026-A044-6524F9095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41D94-A2FF-47D8-8D36-09B5A09610BB}" type="datetimeFigureOut">
              <a:rPr lang="en-US"/>
              <a:pPr>
                <a:defRPr/>
              </a:pPr>
              <a:t>12/4/2008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6AD5992-E029-4638-AEBE-3F9B5A93E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96C57BB-FB7C-4D3F-BFE6-A4A8E5C9A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0D70-9177-430A-964A-D748C11B19B6}" type="datetimeFigureOut">
              <a:rPr lang="en-US"/>
              <a:pPr>
                <a:defRPr/>
              </a:pPr>
              <a:t>12/4/2008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B190-5B8B-4ABD-84C7-A340F2E57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B191D-A65D-433F-BD2F-6FF4C89ABD91}" type="datetimeFigureOut">
              <a:rPr lang="en-US"/>
              <a:pPr>
                <a:defRPr/>
              </a:pPr>
              <a:t>12/4/2008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0256C-132B-4083-AB87-36C6FFBC7B5F}" type="datetimeFigureOut">
              <a:rPr lang="en-US"/>
              <a:pPr>
                <a:defRPr/>
              </a:pPr>
              <a:t>12/4/2008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CF8C1E-1B58-4C19-AC82-F1D0DD4E8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slow"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By: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Stephanie Clarke-Mahoney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Does Case Management Work?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Home monitoring with Matria.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838" y="1581150"/>
            <a:ext cx="8504237" cy="20764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Total parental nutrition for excessive vomiting administered at home.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4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2532" name="Picture 3" descr="C:\Users\Owner\AppData\Local\Microsoft\Windows\Temporary Internet Files\Content.IE5\I4XQLP9F\MCj034791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386138"/>
            <a:ext cx="22098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B9899"/>
                </a:solidFill>
              </a:rPr>
              <a:t>Home </a:t>
            </a:r>
            <a:r>
              <a:rPr lang="en-US" dirty="0" smtClean="0">
                <a:solidFill>
                  <a:srgbClr val="7B9899"/>
                </a:solidFill>
              </a:rPr>
              <a:t>contraction </a:t>
            </a:r>
            <a:r>
              <a:rPr lang="en-US" dirty="0" smtClean="0">
                <a:solidFill>
                  <a:srgbClr val="7B9899"/>
                </a:solidFill>
              </a:rPr>
              <a:t>monitoring with </a:t>
            </a:r>
            <a:r>
              <a:rPr lang="en-US" dirty="0" err="1" smtClean="0">
                <a:solidFill>
                  <a:srgbClr val="7B9899"/>
                </a:solidFill>
              </a:rPr>
              <a:t>Matria</a:t>
            </a:r>
            <a:r>
              <a:rPr lang="en-US" dirty="0" smtClean="0">
                <a:solidFill>
                  <a:srgbClr val="7B9899"/>
                </a:solidFill>
              </a:rPr>
              <a:t>.</a:t>
            </a:r>
          </a:p>
        </p:txBody>
      </p:sp>
      <p:pic>
        <p:nvPicPr>
          <p:cNvPr id="23555" name="Picture 2" descr="C:\Users\Owner\AppData\Local\Microsoft\Windows\Temporary Internet Files\Content.IE5\0602OSYQ\MPj0438702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17738"/>
            <a:ext cx="548640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84613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Monitoring is done over the phone for early and false labor.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Chronic </a:t>
            </a:r>
            <a:r>
              <a:rPr lang="en-US" smtClean="0">
                <a:solidFill>
                  <a:srgbClr val="7B9899"/>
                </a:solidFill>
              </a:rPr>
              <a:t>diseases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Case managers educate members on checking blood sugars, what the results mean, and when to get help.</a:t>
            </a:r>
          </a:p>
        </p:txBody>
      </p:sp>
      <p:pic>
        <p:nvPicPr>
          <p:cNvPr id="24580" name="Picture 2" descr="C:\Users\Owner\AppData\Local\Microsoft\Windows\Temporary Internet Files\Content.IE5\8ULQOD4E\MPj0401739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0525" y="2898775"/>
            <a:ext cx="39020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Quality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47800" y="1600200"/>
            <a:ext cx="6858000" cy="9144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Only those days that are necessary are covered. No payment for hospital acquired illnesses and injuries.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5604" name="Picture 2" descr="C:\Users\Owner\AppData\Local\Microsoft\Windows\Temporary Internet Files\Content.IE5\8ULQOD4E\MPj0438630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743200"/>
            <a:ext cx="4819650" cy="320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Case management is necessary for chronic, terminal illnesses. It is necessary for cost savings in the hospital and the events to decrease readmissions.</a:t>
            </a:r>
            <a:endParaRPr lang="en-US" sz="1800" dirty="0">
              <a:cs typeface="Times New Roman" pitchFamily="18" charset="0"/>
            </a:endParaRPr>
          </a:p>
        </p:txBody>
      </p:sp>
      <p:sp>
        <p:nvSpPr>
          <p:cNvPr id="26627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Where are the savings potentials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MRI outpatient saves $700 compared to inpatient.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Unnecessary tests and workups increase length of stay and costs.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Adverse reactions and quality issues in the hospitals will no longer be paid for by Medicare. Medicaid and private insurance will follow suit.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971800" y="1295400"/>
            <a:ext cx="5791200" cy="4191000"/>
          </a:xfrm>
        </p:spPr>
        <p:txBody>
          <a:bodyPr/>
          <a:lstStyle/>
          <a:p>
            <a:pPr algn="ctr"/>
            <a:r>
              <a:rPr lang="en-US" sz="4800" smtClean="0"/>
              <a:t>The medical community has made case management necessary.</a:t>
            </a:r>
            <a:br>
              <a:rPr lang="en-US" sz="4800" smtClean="0"/>
            </a:br>
            <a:endParaRPr lang="en-US" sz="4800" smtClean="0"/>
          </a:p>
        </p:txBody>
      </p:sp>
      <p:sp>
        <p:nvSpPr>
          <p:cNvPr id="15363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5364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2286000" cy="358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625" y="152400"/>
            <a:ext cx="85344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Case management acts as a form of checks and balances in healthcare.</a:t>
            </a:r>
            <a:endParaRPr lang="en-US" sz="3200" dirty="0"/>
          </a:p>
        </p:txBody>
      </p:sp>
      <p:sp>
        <p:nvSpPr>
          <p:cNvPr id="16387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6388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514600"/>
            <a:ext cx="4495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Sample Clinical Pathway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Cost Savings for ER Costs and Inpatient Costs.</a:t>
            </a:r>
            <a:endParaRPr lang="en-US" dirty="0"/>
          </a:p>
        </p:txBody>
      </p:sp>
      <p:graphicFrame>
        <p:nvGraphicFramePr>
          <p:cNvPr id="18435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presentationml/2006/ole">
            <p:oleObj spid="_x0000_s18435" r:id="rId3" imgW="8510754" imgH="4572396" progId="Excel.Sheet.8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Cost Savings for Readmissions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presentationml/2006/ole">
            <p:oleObj spid="_x0000_s19459" r:id="rId3" imgW="8510754" imgH="4572396" progId="Excel.Sheet.8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2048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Medical Directors Can Make a Difference.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752600" y="2743200"/>
          <a:ext cx="57150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Disease case managers can increase positive pregnancy outcomes.</a:t>
            </a:r>
            <a:endParaRPr lang="en-US" dirty="0"/>
          </a:p>
        </p:txBody>
      </p:sp>
      <p:sp>
        <p:nvSpPr>
          <p:cNvPr id="21507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1508" name="Picture 3" descr="C:\Users\Owner\AppData\Local\Microsoft\Windows\Temporary Internet Files\Content.IE5\GNDUSVYC\MPj0313984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5413" y="2433638"/>
            <a:ext cx="36576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</TotalTime>
  <Words>347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Civic</vt:lpstr>
      <vt:lpstr>Microsoft Office Excel 97-2003 Worksheet</vt:lpstr>
      <vt:lpstr>Does Case Management Work?</vt:lpstr>
      <vt:lpstr>Where are the savings potentials</vt:lpstr>
      <vt:lpstr>The medical community has made case management necessary. </vt:lpstr>
      <vt:lpstr>Case management acts as a form of checks and balances in healthcare.</vt:lpstr>
      <vt:lpstr>Sample Clinical Pathway</vt:lpstr>
      <vt:lpstr>Cost Savings for ER Costs and Inpatient Costs.</vt:lpstr>
      <vt:lpstr>Cost Savings for Readmissions</vt:lpstr>
      <vt:lpstr>Medical Directors Can Make a Difference.</vt:lpstr>
      <vt:lpstr>Disease case managers can increase positive pregnancy outcomes.</vt:lpstr>
      <vt:lpstr>Home monitoring with Matria.</vt:lpstr>
      <vt:lpstr>Home contraction monitoring with Matria.</vt:lpstr>
      <vt:lpstr>Chronic diseases</vt:lpstr>
      <vt:lpstr>Quality Care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Case Management Work?</dc:title>
  <dc:creator>User</dc:creator>
  <cp:lastModifiedBy>David</cp:lastModifiedBy>
  <cp:revision>17</cp:revision>
  <dcterms:created xsi:type="dcterms:W3CDTF">2008-10-01T01:21:44Z</dcterms:created>
  <dcterms:modified xsi:type="dcterms:W3CDTF">2008-12-04T21:11:56Z</dcterms:modified>
</cp:coreProperties>
</file>