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 showScrollbar="0"/>
    <p:sldAll/>
    <p:penClr>
      <a:srgbClr val="FF0000"/>
    </p:penClr>
  </p:showPr>
  <p:clrMru>
    <a:srgbClr val="785D99"/>
    <a:srgbClr val="D7E4BD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94660"/>
  </p:normalViewPr>
  <p:slideViewPr>
    <p:cSldViewPr snapToGrid="0">
      <p:cViewPr>
        <p:scale>
          <a:sx n="100" d="100"/>
          <a:sy n="100" d="100"/>
        </p:scale>
        <p:origin x="-33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B1DFA-9FCC-4C33-B201-D262F0BB9A70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E904E-2EF6-4B04-BC5A-0B0C3516A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904E-2EF6-4B04-BC5A-0B0C3516AF0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904E-2EF6-4B04-BC5A-0B0C3516AF0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904E-2EF6-4B04-BC5A-0B0C3516AF0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E904E-2EF6-4B04-BC5A-0B0C3516AF0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F0A9-1548-4BE7-A2D2-93EE892A6639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03AF-09A9-4F4B-B73C-27F02EECE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F0A9-1548-4BE7-A2D2-93EE892A6639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03AF-09A9-4F4B-B73C-27F02EECE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F0A9-1548-4BE7-A2D2-93EE892A6639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03AF-09A9-4F4B-B73C-27F02EECE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F0A9-1548-4BE7-A2D2-93EE892A6639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03AF-09A9-4F4B-B73C-27F02EECE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F0A9-1548-4BE7-A2D2-93EE892A6639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03AF-09A9-4F4B-B73C-27F02EECE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F0A9-1548-4BE7-A2D2-93EE892A6639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03AF-09A9-4F4B-B73C-27F02EECE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F0A9-1548-4BE7-A2D2-93EE892A6639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03AF-09A9-4F4B-B73C-27F02EECE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F0A9-1548-4BE7-A2D2-93EE892A6639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03AF-09A9-4F4B-B73C-27F02EECE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F0A9-1548-4BE7-A2D2-93EE892A6639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03AF-09A9-4F4B-B73C-27F02EECE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F0A9-1548-4BE7-A2D2-93EE892A6639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03AF-09A9-4F4B-B73C-27F02EECE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F0A9-1548-4BE7-A2D2-93EE892A6639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D03AF-09A9-4F4B-B73C-27F02EECE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F0A9-1548-4BE7-A2D2-93EE892A6639}" type="datetimeFigureOut">
              <a:rPr lang="en-US" smtClean="0"/>
              <a:pPr/>
              <a:t>7/15/2010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03AF-09A9-4F4B-B73C-27F02EECEC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blackwordtif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1028701" y="1752600"/>
            <a:ext cx="2752391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Parallelism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84891" y="2522490"/>
            <a:ext cx="64008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        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800602" y="1752600"/>
            <a:ext cx="3209924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Similar items, similar format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909847" y="1752600"/>
            <a:ext cx="762000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458688" y="2362201"/>
            <a:ext cx="6281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 smtClean="0"/>
              <a:t>The Worldwide Web is an excellent place to compose because it allows writers to take advantage of hyperlinks, images, and text.    </a:t>
            </a:r>
          </a:p>
          <a:p>
            <a:pPr>
              <a:lnSpc>
                <a:spcPts val="2800"/>
              </a:lnSpc>
            </a:pPr>
            <a:r>
              <a:rPr lang="en-US" sz="2000" dirty="0" smtClean="0"/>
              <a:t>   </a:t>
            </a:r>
            <a:r>
              <a:rPr lang="en-US" sz="1600" dirty="0" smtClean="0"/>
              <a:t>                                                </a:t>
            </a:r>
            <a:r>
              <a:rPr lang="en-US" sz="2000" dirty="0" smtClean="0"/>
              <a:t>                                                             </a:t>
            </a:r>
          </a:p>
          <a:p>
            <a:pPr>
              <a:lnSpc>
                <a:spcPts val="2800"/>
              </a:lnSpc>
            </a:pPr>
            <a:endParaRPr lang="en-US" sz="2000" dirty="0" smtClean="0"/>
          </a:p>
          <a:p>
            <a:pPr>
              <a:lnSpc>
                <a:spcPts val="2800"/>
              </a:lnSpc>
            </a:pPr>
            <a:endParaRPr lang="en-US" sz="2000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1466010" y="2437042"/>
            <a:ext cx="5816535" cy="333375"/>
          </a:xfrm>
          <a:prstGeom prst="rect">
            <a:avLst/>
          </a:prstGeom>
          <a:solidFill>
            <a:schemeClr val="accent1">
              <a:lumMod val="75000"/>
              <a:alpha val="19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13115" y="2781301"/>
            <a:ext cx="6009955" cy="333375"/>
          </a:xfrm>
          <a:prstGeom prst="rect">
            <a:avLst/>
          </a:prstGeom>
          <a:solidFill>
            <a:schemeClr val="accent1">
              <a:lumMod val="75000"/>
              <a:alpha val="19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513114" y="3162301"/>
            <a:ext cx="1858737" cy="333375"/>
          </a:xfrm>
          <a:prstGeom prst="rect">
            <a:avLst/>
          </a:prstGeom>
          <a:solidFill>
            <a:schemeClr val="accent1">
              <a:lumMod val="75000"/>
              <a:alpha val="19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307512" y="3125424"/>
            <a:ext cx="2663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sym typeface="Wingdings"/>
              </a:rPr>
              <a:t>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705053" y="3486150"/>
            <a:ext cx="2234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sym typeface="Wingdings"/>
              </a:rPr>
              <a:t>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3466088" y="3857625"/>
            <a:ext cx="2525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sym typeface="Wingdings"/>
              </a:rPr>
              <a:t>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3587585" y="3152409"/>
            <a:ext cx="9160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Writers 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4394533" y="3152409"/>
            <a:ext cx="4686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can 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4821073" y="3152409"/>
            <a:ext cx="6826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create 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522820" y="3152409"/>
            <a:ext cx="11334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hyperlinks 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6640414" y="3152409"/>
            <a:ext cx="3302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to 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1541392" y="3533776"/>
            <a:ext cx="9160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connect 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2427075" y="3528627"/>
            <a:ext cx="13283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information. 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3961550" y="3524251"/>
            <a:ext cx="7602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Images 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6415515" y="3524251"/>
            <a:ext cx="1080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represent 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4748640" y="3524251"/>
            <a:ext cx="58794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allow 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5358239" y="3524251"/>
            <a:ext cx="7282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writers 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1551981" y="3886201"/>
            <a:ext cx="9008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complex 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6139290" y="3524251"/>
            <a:ext cx="24601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to 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2499753" y="3886201"/>
            <a:ext cx="10219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concepts. 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3734233" y="3886201"/>
            <a:ext cx="5857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Ideas 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4333540" y="3886201"/>
            <a:ext cx="3942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can 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4759851" y="3886202"/>
            <a:ext cx="4559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also 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5217054" y="3892380"/>
            <a:ext cx="313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be 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5532156" y="3886202"/>
            <a:ext cx="10800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explained </a:t>
            </a:r>
            <a:endParaRPr lang="en-US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6582482" y="3886203"/>
            <a:ext cx="33241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by 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1551982" y="4248151"/>
            <a:ext cx="77211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writers </a:t>
            </a: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2347353" y="4248151"/>
            <a:ext cx="5291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with</a:t>
            </a:r>
            <a:endParaRPr lang="en-US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2880753" y="4248151"/>
            <a:ext cx="5291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text.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99 0.2463 " pathEditMode="relative" ptsTypes="AA">
                                      <p:cBhvr>
                                        <p:cTn id="1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99 0.2463 " pathEditMode="relative" ptsTypes="AA">
                                      <p:cBhvr>
                                        <p:cTn id="1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99 0.2463 " pathEditMode="relative" ptsTypes="AA">
                                      <p:cBhvr>
                                        <p:cTn id="1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99 0.2463 " pathEditMode="relative" ptsTypes="AA">
                                      <p:cBhvr>
                                        <p:cTn id="1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4.07407E-6 L -0.20885 0.24629 " pathEditMode="relative" rAng="0" ptsTypes="AA">
                                      <p:cBhvr>
                                        <p:cTn id="1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123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99 0.2463 " pathEditMode="relative" ptsTypes="AA">
                                      <p:cBhvr>
                                        <p:cTn id="1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96 0.01435 L 0.3802 0.18958 " pathEditMode="relative" rAng="0" ptsTypes="AA">
                                      <p:cBhvr>
                                        <p:cTn id="1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87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7617E-6 L 0.38646 0.19135 " pathEditMode="relative" rAng="0" ptsTypes="AA">
                                      <p:cBhvr>
                                        <p:cTn id="2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0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139 L -0.24722 0.24607 " pathEditMode="relative" rAng="0" ptsTypes="AA">
                                      <p:cBhvr>
                                        <p:cTn id="2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124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3.78672E-6 L -0.25173 0.24729 " pathEditMode="relative" rAng="0" ptsTypes="AA">
                                      <p:cBhvr>
                                        <p:cTn id="2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124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4.40074E-6 L -0.24375 0.24619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123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202 0.24607 " pathEditMode="relative" ptsTypes="AA">
                                      <p:cBhvr>
                                        <p:cTn id="2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202 0.24607 " pathEditMode="relative" ptsTypes="AA">
                                      <p:cBhvr>
                                        <p:cTn id="2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202 0.24607 " pathEditMode="relative" ptsTypes="AA">
                                      <p:cBhvr>
                                        <p:cTn id="2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40677 0.19329 " pathEditMode="relative" rAng="0" ptsTypes="AA">
                                      <p:cBhvr>
                                        <p:cTn id="2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97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417 L 0.40885 0.1919 " pathEditMode="relative" rAng="0" ptsTypes="AA">
                                      <p:cBhvr>
                                        <p:cTn id="2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0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0.02755 L -0.22864 0.25139 " pathEditMode="relative" rAng="0" ptsTypes="AA">
                                      <p:cBhvr>
                                        <p:cTn id="2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112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7 0.02753 L -0.22761 0.25145 " pathEditMode="relative" rAng="0" ptsTypes="AA">
                                      <p:cBhvr>
                                        <p:cTn id="2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112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7 0.02753 L -0.22761 0.25145 " pathEditMode="relative" rAng="0" ptsTypes="AA">
                                      <p:cBhvr>
                                        <p:cTn id="2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112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0.02755 L -0.22657 0.25139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112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02754 L -0.22239 0.25139 " pathEditMode="relative" rAng="0" ptsTypes="AA">
                                      <p:cBhvr>
                                        <p:cTn id="2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112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0.02755 L -0.22135 0.25139 " pathEditMode="relative" rAng="0" ptsTypes="AA">
                                      <p:cBhvr>
                                        <p:cTn id="2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112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3.7037E-7 L -0.21805 0.25232 " pathEditMode="relative" rAng="0" ptsTypes="AA">
                                      <p:cBhvr>
                                        <p:cTn id="2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126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01921 L 0.36372 0.19815 " pathEditMode="relative" rAng="0" ptsTypes="AA">
                                      <p:cBhvr>
                                        <p:cTn id="2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89"/>
                                    </p:animMotion>
                                  </p:childTnLst>
                                </p:cTn>
                              </p:par>
                              <p:par>
                                <p:cTn id="2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01921 L 0.36372 0.19815 " pathEditMode="relative" rAng="0" ptsTypes="AA">
                                      <p:cBhvr>
                                        <p:cTn id="2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89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206 L 0.3658 0.19954 " pathEditMode="relative" rAng="0" ptsTypes="AA">
                                      <p:cBhvr>
                                        <p:cTn id="2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26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5" grpId="0"/>
      <p:bldP spid="55" grpId="1"/>
      <p:bldP spid="54" grpId="0"/>
      <p:bldP spid="54" grpId="1"/>
      <p:bldP spid="56" grpId="0"/>
      <p:bldP spid="56" grpId="1"/>
      <p:bldP spid="57" grpId="0"/>
      <p:bldP spid="57" grpId="1"/>
      <p:bldP spid="59" grpId="0"/>
      <p:bldP spid="59" grpId="1"/>
      <p:bldP spid="60" grpId="0"/>
      <p:bldP spid="60" grpId="1"/>
      <p:bldP spid="61" grpId="0"/>
      <p:bldP spid="61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blackwordtif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1028701" y="1752600"/>
            <a:ext cx="2752391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Parallelism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84891" y="2522490"/>
            <a:ext cx="64008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        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800602" y="1752600"/>
            <a:ext cx="3209924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Similar items, similar format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909847" y="1752600"/>
            <a:ext cx="762000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447801" y="2362201"/>
            <a:ext cx="61626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 smtClean="0"/>
              <a:t>The Worldwide Web is an excellent place to compose because it allows writers to take advantage of hyperlinks, images, and text.    </a:t>
            </a:r>
          </a:p>
          <a:p>
            <a:pPr>
              <a:lnSpc>
                <a:spcPts val="2800"/>
              </a:lnSpc>
            </a:pPr>
            <a:r>
              <a:rPr lang="en-US" sz="2000" dirty="0" smtClean="0"/>
              <a:t>   </a:t>
            </a:r>
            <a:r>
              <a:rPr lang="en-US" sz="1600" dirty="0" smtClean="0"/>
              <a:t>                                                </a:t>
            </a:r>
            <a:r>
              <a:rPr lang="en-US" sz="2000" dirty="0" smtClean="0"/>
              <a:t>                                                             </a:t>
            </a:r>
          </a:p>
          <a:p>
            <a:pPr>
              <a:lnSpc>
                <a:spcPts val="2800"/>
              </a:lnSpc>
            </a:pPr>
            <a:endParaRPr lang="en-US" sz="2000" dirty="0" smtClean="0"/>
          </a:p>
          <a:p>
            <a:pPr>
              <a:lnSpc>
                <a:spcPts val="2800"/>
              </a:lnSpc>
            </a:pPr>
            <a:endParaRPr lang="en-US" sz="20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1333501" y="4773906"/>
            <a:ext cx="2663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sym typeface="Wingdings"/>
              </a:rPr>
              <a:t>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323227" y="5204504"/>
            <a:ext cx="2234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sym typeface="Wingdings"/>
              </a:rPr>
              <a:t>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312952" y="5597264"/>
            <a:ext cx="2525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sym typeface="Wingdings"/>
              </a:rPr>
              <a:t></a:t>
            </a:r>
            <a:endParaRPr lang="en-US" sz="24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1581666" y="4775586"/>
            <a:ext cx="5538669" cy="317303"/>
            <a:chOff x="1581665" y="4775586"/>
            <a:chExt cx="5538669" cy="317303"/>
          </a:xfrm>
        </p:grpSpPr>
        <p:sp>
          <p:nvSpPr>
            <p:cNvPr id="40" name="TextBox 39"/>
            <p:cNvSpPr txBox="1"/>
            <p:nvPr/>
          </p:nvSpPr>
          <p:spPr>
            <a:xfrm>
              <a:off x="1581665" y="4780342"/>
              <a:ext cx="91605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/>
                <a:t>Writers </a:t>
              </a:r>
              <a:endParaRPr lang="en-US" sz="2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03504" y="4785112"/>
              <a:ext cx="46868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/>
                <a:t>can </a:t>
              </a:r>
              <a:endParaRPr lang="en-US" sz="2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15154" y="4780337"/>
              <a:ext cx="68269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/>
                <a:t>create </a:t>
              </a:r>
              <a:endParaRPr lang="en-US" sz="2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16900" y="4780337"/>
              <a:ext cx="113347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/>
                <a:t>hyperlinks </a:t>
              </a:r>
              <a:endParaRPr lang="en-US" sz="2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34494" y="4780337"/>
              <a:ext cx="33020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/>
                <a:t>to </a:t>
              </a:r>
              <a:endParaRPr lang="en-US" sz="2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914023" y="4782225"/>
              <a:ext cx="91605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/>
                <a:t>connect </a:t>
              </a:r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92022" y="4775586"/>
              <a:ext cx="13283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/>
                <a:t>information </a:t>
              </a:r>
              <a:endParaRPr lang="en-US" sz="2000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599381" y="5209335"/>
            <a:ext cx="7602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images 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4109278" y="5209335"/>
            <a:ext cx="1080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represent 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2374679" y="5216451"/>
            <a:ext cx="58794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allow 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2977163" y="5209335"/>
            <a:ext cx="7282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writers 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5186263" y="5205707"/>
            <a:ext cx="9008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complex 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3820807" y="5209335"/>
            <a:ext cx="24601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to 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6144919" y="5205707"/>
            <a:ext cx="10219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concepts 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1573071" y="5612369"/>
            <a:ext cx="5857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ideas 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2172379" y="5612369"/>
            <a:ext cx="3942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can 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2598690" y="5612370"/>
            <a:ext cx="4559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also 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3055892" y="5610864"/>
            <a:ext cx="313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be 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3370993" y="5608664"/>
            <a:ext cx="10800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explained </a:t>
            </a:r>
            <a:endParaRPr lang="en-US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4421319" y="5612371"/>
            <a:ext cx="33241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by 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4717266" y="5605406"/>
            <a:ext cx="77211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writers </a:t>
            </a: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5487619" y="5611274"/>
            <a:ext cx="5291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with</a:t>
            </a:r>
            <a:endParaRPr lang="en-US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6022279" y="5613683"/>
            <a:ext cx="5291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text.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269260" y="5172603"/>
            <a:ext cx="78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insert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2436096" y="5606088"/>
            <a:ext cx="352291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can also use text to explain ideas.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729 0.0044 C 0.02621 -0.06342 0.04531 -0.13101 0.06979 -0.13148 C 0.09427 -0.13171 0.12413 -0.06527 0.15434 0.00162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-6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6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764 -0.00185 C 0.00052 0.06899 -0.00573 0.14098 -0.03212 0.14167 C -0.05851 0.14352 -0.10521 0.07176 -0.15087 0.00139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7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6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139 -0.01481 C 0.01042 -0.04838 0.01962 -0.08194 0.05539 -0.09722 C 0.09098 -0.1125 0.17761 -0.12292 0.21545 -0.10648 C 0.2533 -0.09005 0.26771 -0.04421 0.28229 0.00208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6" presetClass="emph" presetSubtype="0" fill="remove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694 C 0.04618 0.02986 0.06736 0.05278 0.02604 0.0625 C -0.01528 0.07222 -0.16267 0.07569 -0.22292 0.06528 C -0.28316 0.05486 -0.30938 0.02731 -0.33542 2.22222E-6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2" grpId="0"/>
      <p:bldP spid="53" grpId="0"/>
      <p:bldP spid="53" grpId="1"/>
      <p:bldP spid="57" grpId="0"/>
      <p:bldP spid="57" grpId="1"/>
      <p:bldP spid="57" grpId="2"/>
      <p:bldP spid="59" grpId="0"/>
      <p:bldP spid="59" grpId="1"/>
      <p:bldP spid="60" grpId="0"/>
      <p:bldP spid="60" grpId="1"/>
      <p:bldP spid="61" grpId="0"/>
      <p:bldP spid="61" grpId="1"/>
      <p:bldP spid="66" grpId="0"/>
      <p:bldP spid="66" grpId="1"/>
      <p:bldP spid="67" grpId="0"/>
      <p:bldP spid="67" grpId="1"/>
      <p:bldP spid="68" grpId="0"/>
      <p:bldP spid="69" grpId="0"/>
      <p:bldP spid="69" grpId="1"/>
      <p:bldP spid="70" grpId="0"/>
      <p:bldP spid="70" grpId="1"/>
      <p:bldP spid="41" grpId="0"/>
      <p:bldP spid="41" grpId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blackwordtif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1028701" y="1752600"/>
            <a:ext cx="2752391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Parallelism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84891" y="2522490"/>
            <a:ext cx="64008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        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800602" y="1752600"/>
            <a:ext cx="3209924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Similar items, similar format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909847" y="1752600"/>
            <a:ext cx="762000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447801" y="2362201"/>
            <a:ext cx="61626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 smtClean="0"/>
              <a:t>The Worldwide Web is an excellent place to compose because it allows writers to take advantage of hyperlinks, images, and text.    </a:t>
            </a:r>
          </a:p>
          <a:p>
            <a:pPr>
              <a:lnSpc>
                <a:spcPts val="2800"/>
              </a:lnSpc>
            </a:pPr>
            <a:r>
              <a:rPr lang="en-US" sz="2000" dirty="0" smtClean="0"/>
              <a:t>   </a:t>
            </a:r>
            <a:r>
              <a:rPr lang="en-US" sz="1600" dirty="0" smtClean="0"/>
              <a:t>                                                </a:t>
            </a:r>
            <a:r>
              <a:rPr lang="en-US" sz="2000" dirty="0" smtClean="0"/>
              <a:t>                                                             </a:t>
            </a:r>
          </a:p>
          <a:p>
            <a:pPr>
              <a:lnSpc>
                <a:spcPts val="2800"/>
              </a:lnSpc>
            </a:pPr>
            <a:endParaRPr lang="en-US" sz="2000" dirty="0" smtClean="0"/>
          </a:p>
          <a:p>
            <a:pPr>
              <a:lnSpc>
                <a:spcPts val="2800"/>
              </a:lnSpc>
            </a:pPr>
            <a:endParaRPr lang="en-US" sz="20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1333501" y="4752134"/>
            <a:ext cx="2663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sym typeface="Wingdings"/>
              </a:rPr>
              <a:t>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322615" y="5214778"/>
            <a:ext cx="2234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sym typeface="Wingdings"/>
              </a:rPr>
              <a:t>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333500" y="5639584"/>
            <a:ext cx="2525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sym typeface="Wingdings"/>
              </a:rPr>
              <a:t>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581665" y="4780343"/>
            <a:ext cx="9160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Writers 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2403505" y="4777431"/>
            <a:ext cx="4686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can 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2815155" y="4780343"/>
            <a:ext cx="6826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create 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3516900" y="4780343"/>
            <a:ext cx="11334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hyperlinks 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4634494" y="4780343"/>
            <a:ext cx="3302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to 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4914024" y="4782231"/>
            <a:ext cx="9160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connect 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5792023" y="4775590"/>
            <a:ext cx="13283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information 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3047323" y="5209335"/>
            <a:ext cx="7602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images 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4158263" y="5209335"/>
            <a:ext cx="1080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represent 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586513" y="5209335"/>
            <a:ext cx="7282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writers 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5231164" y="5205707"/>
            <a:ext cx="9008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complex 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3862988" y="5209335"/>
            <a:ext cx="24601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to 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6178934" y="5205707"/>
            <a:ext cx="10219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concepts 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5278295" y="5631419"/>
            <a:ext cx="6557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ideas. 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2381928" y="5640944"/>
            <a:ext cx="3942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can 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2817765" y="5640945"/>
            <a:ext cx="4559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also 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1600202" y="5637316"/>
            <a:ext cx="77211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writers 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276475" y="5162550"/>
            <a:ext cx="781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insert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4191000" y="5629276"/>
            <a:ext cx="107632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to explain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3305177" y="5629276"/>
            <a:ext cx="88582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use text</a:t>
            </a:r>
            <a:endParaRPr lang="en-US" sz="20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571626" y="5391150"/>
            <a:ext cx="74295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590675" y="5810250"/>
            <a:ext cx="11887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4674 L 0.19583 -0.2369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4674 L 0.19583 -0.236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9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4674 L 0.19583 -0.236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4674 L 0.19583 -0.236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9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-0.04674 L 0.19583 -0.236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 -0.02223 L -0.3698 -0.179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7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 -0.02222 L -0.3698 -0.179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blackwordtif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1028701" y="1752600"/>
            <a:ext cx="2752391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Parallelism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84891" y="2522490"/>
            <a:ext cx="64008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/>
              <a:t>        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800602" y="1752600"/>
            <a:ext cx="3209924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Similar items, similar format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909847" y="1752600"/>
            <a:ext cx="762000" cy="457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447801" y="2362201"/>
            <a:ext cx="61626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 smtClean="0"/>
              <a:t>The Worldwide Web is an excellent place to compose because it allows writers to take advantage of hyperlinks, images, and text.    </a:t>
            </a:r>
          </a:p>
          <a:p>
            <a:pPr>
              <a:lnSpc>
                <a:spcPts val="2800"/>
              </a:lnSpc>
            </a:pPr>
            <a:r>
              <a:rPr lang="en-US" sz="2000" dirty="0" smtClean="0"/>
              <a:t>   </a:t>
            </a:r>
            <a:r>
              <a:rPr lang="en-US" sz="1600" dirty="0" smtClean="0"/>
              <a:t>                                                </a:t>
            </a:r>
            <a:r>
              <a:rPr lang="en-US" sz="2000" dirty="0" smtClean="0"/>
              <a:t>                                                             </a:t>
            </a:r>
          </a:p>
          <a:p>
            <a:pPr>
              <a:lnSpc>
                <a:spcPts val="2800"/>
              </a:lnSpc>
            </a:pPr>
            <a:endParaRPr lang="en-US" sz="2000" dirty="0" smtClean="0"/>
          </a:p>
          <a:p>
            <a:pPr>
              <a:lnSpc>
                <a:spcPts val="2800"/>
              </a:lnSpc>
            </a:pPr>
            <a:endParaRPr lang="en-US" sz="20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1333501" y="4752134"/>
            <a:ext cx="2663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sym typeface="Wingdings"/>
              </a:rPr>
              <a:t>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333501" y="5214778"/>
            <a:ext cx="2234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sym typeface="Wingdings"/>
              </a:rPr>
              <a:t>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333500" y="5650470"/>
            <a:ext cx="2525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sym typeface="Wingdings"/>
              </a:rPr>
              <a:t>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3376612" y="3141025"/>
            <a:ext cx="9160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Writers 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4198450" y="3145797"/>
            <a:ext cx="46868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can 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4610100" y="3141025"/>
            <a:ext cx="6826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create 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311845" y="3141025"/>
            <a:ext cx="11334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hyperlinks 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6429441" y="3141025"/>
            <a:ext cx="3302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to 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1513599" y="3512591"/>
            <a:ext cx="9160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connect 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2413631" y="3516967"/>
            <a:ext cx="13283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information 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586513" y="5209335"/>
            <a:ext cx="7282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writers 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6178934" y="5205707"/>
            <a:ext cx="10219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concepts 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2381928" y="5640944"/>
            <a:ext cx="3942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can 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1600202" y="5637316"/>
            <a:ext cx="77211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writers </a:t>
            </a:r>
            <a:endParaRPr lang="en-US" sz="20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2276476" y="5162553"/>
            <a:ext cx="3855523" cy="400110"/>
            <a:chOff x="2276475" y="5162550"/>
            <a:chExt cx="3855523" cy="400110"/>
          </a:xfrm>
        </p:grpSpPr>
        <p:sp>
          <p:nvSpPr>
            <p:cNvPr id="50" name="TextBox 49"/>
            <p:cNvSpPr txBox="1"/>
            <p:nvPr/>
          </p:nvSpPr>
          <p:spPr>
            <a:xfrm>
              <a:off x="3047322" y="5209334"/>
              <a:ext cx="76026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/>
                <a:t>images </a:t>
              </a:r>
              <a:endParaRPr lang="en-US" sz="2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158262" y="5209334"/>
              <a:ext cx="108050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/>
                <a:t>represent </a:t>
              </a:r>
              <a:endParaRPr lang="en-US" sz="2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31163" y="5205706"/>
              <a:ext cx="90083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/>
                <a:t>complex </a:t>
              </a:r>
              <a:endParaRPr lang="en-US" sz="2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62987" y="5209334"/>
              <a:ext cx="24601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/>
                <a:t>to </a:t>
              </a:r>
              <a:endParaRPr lang="en-US" sz="2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76475" y="5162550"/>
              <a:ext cx="7810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insert</a:t>
              </a:r>
              <a:endParaRPr lang="en-US" sz="20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817766" y="5629273"/>
            <a:ext cx="3116311" cy="309921"/>
            <a:chOff x="2817764" y="5629274"/>
            <a:chExt cx="3116311" cy="309921"/>
          </a:xfrm>
        </p:grpSpPr>
        <p:sp>
          <p:nvSpPr>
            <p:cNvPr id="57" name="TextBox 56"/>
            <p:cNvSpPr txBox="1"/>
            <p:nvPr/>
          </p:nvSpPr>
          <p:spPr>
            <a:xfrm>
              <a:off x="5278295" y="5631418"/>
              <a:ext cx="65578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/>
                <a:t>ideas. </a:t>
              </a:r>
              <a:endParaRPr lang="en-US" sz="2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817764" y="5629925"/>
              <a:ext cx="45598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/>
                <a:t>also </a:t>
              </a:r>
              <a:endParaRPr lang="en-US" sz="2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91000" y="5629274"/>
              <a:ext cx="107632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/>
                <a:t>to explain</a:t>
              </a:r>
              <a:endParaRPr lang="en-US" sz="20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305177" y="5629276"/>
              <a:ext cx="88582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/>
                <a:t>use text</a:t>
              </a:r>
              <a:endParaRPr lang="en-US" sz="2000" dirty="0"/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1571626" y="5391150"/>
            <a:ext cx="74295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590675" y="5810250"/>
            <a:ext cx="11887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511849" y="3902562"/>
            <a:ext cx="4406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and</a:t>
            </a: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3637053" y="3536414"/>
            <a:ext cx="20932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6177 L 0.15295 -0.245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3611 L -0.51146 -0.189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-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74 -0.04929 L 0.02153 -0.25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58" grpId="1"/>
      <p:bldP spid="69" grpId="0"/>
      <p:bldP spid="6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255</Words>
  <Application>Microsoft Office PowerPoint</Application>
  <PresentationFormat>On-screen Show (4:3)</PresentationFormat>
  <Paragraphs>130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Taylor</dc:creator>
  <cp:lastModifiedBy>David</cp:lastModifiedBy>
  <cp:revision>39</cp:revision>
  <dcterms:created xsi:type="dcterms:W3CDTF">2010-05-27T19:48:11Z</dcterms:created>
  <dcterms:modified xsi:type="dcterms:W3CDTF">2010-07-16T01:48:28Z</dcterms:modified>
</cp:coreProperties>
</file>