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04D"/>
    <a:srgbClr val="D0130E"/>
    <a:srgbClr val="454EAC"/>
    <a:srgbClr val="FDE53D"/>
    <a:srgbClr val="7B0100"/>
    <a:srgbClr val="F99203"/>
    <a:srgbClr val="FFC000"/>
    <a:srgbClr val="EAC900"/>
    <a:srgbClr val="E7161E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88" autoAdjust="0"/>
    <p:restoredTop sz="94660"/>
  </p:normalViewPr>
  <p:slideViewPr>
    <p:cSldViewPr snapToGrid="0">
      <p:cViewPr>
        <p:scale>
          <a:sx n="100" d="100"/>
          <a:sy n="100" d="100"/>
        </p:scale>
        <p:origin x="-384" y="-30"/>
      </p:cViewPr>
      <p:guideLst>
        <p:guide orient="horz" pos="21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0EE9-1EF5-41B0-B446-DF1C223E68ED}" type="datetimeFigureOut">
              <a:rPr lang="en-US" smtClean="0"/>
              <a:pPr/>
              <a:t>3/4/2009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F2944-DB0D-4C84-8505-98FA9D99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avid\Desktop\LeighPPT\obama%20windows.wm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00175"/>
            <a:ext cx="9144000" cy="54483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WTOP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45559"/>
          </a:xfrm>
          <a:prstGeom prst="rect">
            <a:avLst/>
          </a:prstGeom>
        </p:spPr>
      </p:pic>
      <p:pic>
        <p:nvPicPr>
          <p:cNvPr id="10" name="Picture 9" descr="MDball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" y="85725"/>
            <a:ext cx="648730" cy="64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885825"/>
            <a:ext cx="30861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964" y="3376611"/>
            <a:ext cx="7339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Writing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Centers, 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Digital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Natives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Digital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Immigrants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lumMod val="85000"/>
                    <a:lumOff val="1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275" y="1213839"/>
            <a:ext cx="6711149" cy="255454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 w="19050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(</a:t>
            </a:r>
            <a:r>
              <a:rPr lang="en-US" sz="8000" dirty="0" err="1" smtClean="0">
                <a:ln w="19050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Dis</a:t>
            </a:r>
            <a:r>
              <a:rPr lang="en-US" sz="8000" dirty="0" smtClean="0">
                <a:ln w="19050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)Connects</a:t>
            </a:r>
          </a:p>
          <a:p>
            <a:endParaRPr lang="en-US" sz="80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76262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5" y="5772150"/>
            <a:ext cx="460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Leigh Ryan, Writing Center Director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287162" y="260986"/>
            <a:ext cx="8541571" cy="1280160"/>
            <a:chOff x="287162" y="241936"/>
            <a:chExt cx="8541571" cy="1280160"/>
          </a:xfrm>
        </p:grpSpPr>
        <p:grpSp>
          <p:nvGrpSpPr>
            <p:cNvPr id="5" name="Group 8"/>
            <p:cNvGrpSpPr/>
            <p:nvPr/>
          </p:nvGrpSpPr>
          <p:grpSpPr>
            <a:xfrm>
              <a:off x="287162" y="241936"/>
              <a:ext cx="8541571" cy="1280160"/>
              <a:chOff x="311963" y="215158"/>
              <a:chExt cx="8541571" cy="1280160"/>
            </a:xfrm>
          </p:grpSpPr>
          <p:pic>
            <p:nvPicPr>
              <p:cNvPr id="2" name="Picture 1" descr="md ball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3374" y="215160"/>
                <a:ext cx="1280160" cy="1279270"/>
              </a:xfrm>
              <a:prstGeom prst="rect">
                <a:avLst/>
              </a:prstGeom>
            </p:spPr>
          </p:pic>
          <p:sp>
            <p:nvSpPr>
              <p:cNvPr id="4" name="Snip Single Corner Rectangle 3"/>
              <p:cNvSpPr/>
              <p:nvPr/>
            </p:nvSpPr>
            <p:spPr>
              <a:xfrm flipH="1">
                <a:off x="311963" y="215158"/>
                <a:ext cx="7261407" cy="1280160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39253" y="1038119"/>
              <a:ext cx="940745" cy="464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3746" y="427008"/>
              <a:ext cx="6905625" cy="1588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97458" y="428448"/>
              <a:ext cx="149525" cy="143773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3375" y="6126163"/>
            <a:ext cx="8458200" cy="7937"/>
          </a:xfrm>
          <a:prstGeom prst="line">
            <a:avLst/>
          </a:prstGeom>
          <a:ln w="28575">
            <a:solidFill>
              <a:srgbClr val="7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w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6143625"/>
            <a:ext cx="695325" cy="69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7125" y="63341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B0100"/>
                </a:solidFill>
                <a:latin typeface="Garamond Premr Pro" pitchFamily="18" charset="0"/>
              </a:rPr>
              <a:t>University of Maryland College Park</a:t>
            </a:r>
            <a:endParaRPr lang="en-US" dirty="0">
              <a:solidFill>
                <a:srgbClr val="7B0100"/>
              </a:solidFill>
              <a:latin typeface="Garamond Premr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5" y="600075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NCTE Framework 21</a:t>
            </a:r>
            <a:r>
              <a:rPr lang="en-US" sz="4000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Century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" name="Picture 3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958" y="2857544"/>
            <a:ext cx="139014" cy="137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225" y="1543050"/>
            <a:ext cx="8562975" cy="461665"/>
          </a:xfrm>
          <a:prstGeom prst="rect">
            <a:avLst/>
          </a:prstGeom>
          <a:solidFill>
            <a:srgbClr val="D013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Manage, Analyze, Synthesize Multiple Streams of Simultaneous Information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287162" y="260986"/>
            <a:ext cx="8541571" cy="1280160"/>
            <a:chOff x="287162" y="241936"/>
            <a:chExt cx="8541571" cy="1280160"/>
          </a:xfrm>
        </p:grpSpPr>
        <p:grpSp>
          <p:nvGrpSpPr>
            <p:cNvPr id="5" name="Group 8"/>
            <p:cNvGrpSpPr/>
            <p:nvPr/>
          </p:nvGrpSpPr>
          <p:grpSpPr>
            <a:xfrm>
              <a:off x="287162" y="241936"/>
              <a:ext cx="8541571" cy="1280160"/>
              <a:chOff x="311963" y="215158"/>
              <a:chExt cx="8541571" cy="1280160"/>
            </a:xfrm>
          </p:grpSpPr>
          <p:pic>
            <p:nvPicPr>
              <p:cNvPr id="2" name="Picture 1" descr="md ball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3374" y="215160"/>
                <a:ext cx="1280160" cy="1279270"/>
              </a:xfrm>
              <a:prstGeom prst="rect">
                <a:avLst/>
              </a:prstGeom>
            </p:spPr>
          </p:pic>
          <p:sp>
            <p:nvSpPr>
              <p:cNvPr id="4" name="Snip Single Corner Rectangle 3"/>
              <p:cNvSpPr/>
              <p:nvPr/>
            </p:nvSpPr>
            <p:spPr>
              <a:xfrm flipH="1">
                <a:off x="311963" y="215158"/>
                <a:ext cx="7261407" cy="1280160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39253" y="1038119"/>
              <a:ext cx="940745" cy="464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3746" y="427008"/>
              <a:ext cx="6905625" cy="1588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97458" y="428448"/>
              <a:ext cx="149525" cy="143773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3375" y="6126163"/>
            <a:ext cx="8458200" cy="7937"/>
          </a:xfrm>
          <a:prstGeom prst="line">
            <a:avLst/>
          </a:prstGeom>
          <a:ln w="28575">
            <a:solidFill>
              <a:srgbClr val="7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w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6143625"/>
            <a:ext cx="695325" cy="69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7125" y="63341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B0100"/>
                </a:solidFill>
                <a:latin typeface="Garamond Premr Pro" pitchFamily="18" charset="0"/>
              </a:rPr>
              <a:t>University of Maryland College Park</a:t>
            </a:r>
            <a:endParaRPr lang="en-US" dirty="0">
              <a:solidFill>
                <a:srgbClr val="7B0100"/>
              </a:solidFill>
              <a:latin typeface="Garamond Premr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5" y="600075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NCTE Framework 21</a:t>
            </a:r>
            <a:r>
              <a:rPr lang="en-US" sz="4000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Century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" name="Picture 3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958" y="2857544"/>
            <a:ext cx="139014" cy="137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225" y="1543048"/>
            <a:ext cx="8562975" cy="369332"/>
          </a:xfrm>
          <a:prstGeom prst="rect">
            <a:avLst/>
          </a:prstGeom>
          <a:solidFill>
            <a:srgbClr val="D0130E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Attend </a:t>
            </a:r>
            <a:r>
              <a:rPr lang="en-US" dirty="0" smtClean="0">
                <a:solidFill>
                  <a:schemeClr val="bg1"/>
                </a:solidFill>
              </a:rPr>
              <a:t>to E</a:t>
            </a:r>
            <a:r>
              <a:rPr lang="en-US" dirty="0" smtClean="0">
                <a:solidFill>
                  <a:schemeClr val="bg1"/>
                </a:solidFill>
              </a:rPr>
              <a:t>thical Responsibilities Required </a:t>
            </a:r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dirty="0" smtClean="0">
                <a:solidFill>
                  <a:schemeClr val="bg1"/>
                </a:solidFill>
              </a:rPr>
              <a:t>These Complex Environments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287162" y="260986"/>
            <a:ext cx="8541571" cy="1280160"/>
            <a:chOff x="287162" y="241936"/>
            <a:chExt cx="8541571" cy="1280160"/>
          </a:xfrm>
        </p:grpSpPr>
        <p:grpSp>
          <p:nvGrpSpPr>
            <p:cNvPr id="5" name="Group 8"/>
            <p:cNvGrpSpPr/>
            <p:nvPr/>
          </p:nvGrpSpPr>
          <p:grpSpPr>
            <a:xfrm>
              <a:off x="287162" y="241936"/>
              <a:ext cx="8541571" cy="1280160"/>
              <a:chOff x="311963" y="215158"/>
              <a:chExt cx="8541571" cy="1280160"/>
            </a:xfrm>
          </p:grpSpPr>
          <p:pic>
            <p:nvPicPr>
              <p:cNvPr id="2" name="Picture 1" descr="md ball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3374" y="215160"/>
                <a:ext cx="1280160" cy="1279270"/>
              </a:xfrm>
              <a:prstGeom prst="rect">
                <a:avLst/>
              </a:prstGeom>
            </p:spPr>
          </p:pic>
          <p:sp>
            <p:nvSpPr>
              <p:cNvPr id="4" name="Snip Single Corner Rectangle 3"/>
              <p:cNvSpPr/>
              <p:nvPr/>
            </p:nvSpPr>
            <p:spPr>
              <a:xfrm flipH="1">
                <a:off x="311963" y="215158"/>
                <a:ext cx="7261407" cy="1280160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39253" y="1038119"/>
              <a:ext cx="940745" cy="464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3746" y="427008"/>
              <a:ext cx="6905625" cy="1588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97458" y="428448"/>
              <a:ext cx="149525" cy="143773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3375" y="6126163"/>
            <a:ext cx="8458200" cy="7937"/>
          </a:xfrm>
          <a:prstGeom prst="line">
            <a:avLst/>
          </a:prstGeom>
          <a:ln w="28575">
            <a:solidFill>
              <a:srgbClr val="7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w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6143625"/>
            <a:ext cx="695325" cy="69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7125" y="63341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B0100"/>
                </a:solidFill>
                <a:latin typeface="Garamond Premr Pro" pitchFamily="18" charset="0"/>
              </a:rPr>
              <a:t>University of Maryland College Park</a:t>
            </a:r>
            <a:endParaRPr lang="en-US" dirty="0">
              <a:solidFill>
                <a:srgbClr val="7B0100"/>
              </a:solidFill>
              <a:latin typeface="Garamond Premr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5" y="600075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Case Study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" name="Picture 3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958" y="2857544"/>
            <a:ext cx="139014" cy="13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87162" y="260986"/>
            <a:ext cx="8541571" cy="1280160"/>
            <a:chOff x="287162" y="241936"/>
            <a:chExt cx="8541571" cy="1280160"/>
          </a:xfrm>
        </p:grpSpPr>
        <p:grpSp>
          <p:nvGrpSpPr>
            <p:cNvPr id="9" name="Group 8"/>
            <p:cNvGrpSpPr/>
            <p:nvPr/>
          </p:nvGrpSpPr>
          <p:grpSpPr>
            <a:xfrm>
              <a:off x="287162" y="241936"/>
              <a:ext cx="8541571" cy="1280160"/>
              <a:chOff x="311963" y="215158"/>
              <a:chExt cx="8541571" cy="1280160"/>
            </a:xfrm>
          </p:grpSpPr>
          <p:pic>
            <p:nvPicPr>
              <p:cNvPr id="2" name="Picture 1" descr="md ball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3374" y="215160"/>
                <a:ext cx="1280160" cy="1279270"/>
              </a:xfrm>
              <a:prstGeom prst="rect">
                <a:avLst/>
              </a:prstGeom>
            </p:spPr>
          </p:pic>
          <p:sp>
            <p:nvSpPr>
              <p:cNvPr id="4" name="Snip Single Corner Rectangle 3"/>
              <p:cNvSpPr/>
              <p:nvPr/>
            </p:nvSpPr>
            <p:spPr>
              <a:xfrm flipH="1">
                <a:off x="311963" y="215158"/>
                <a:ext cx="7261407" cy="1280160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39253" y="1038119"/>
              <a:ext cx="940745" cy="464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3746" y="427008"/>
              <a:ext cx="6905625" cy="1588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97458" y="428448"/>
              <a:ext cx="149525" cy="143773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3375" y="6126163"/>
            <a:ext cx="8458200" cy="7937"/>
          </a:xfrm>
          <a:prstGeom prst="line">
            <a:avLst/>
          </a:prstGeom>
          <a:ln w="28575">
            <a:solidFill>
              <a:srgbClr val="7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wc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087" y="6143625"/>
            <a:ext cx="695325" cy="69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7125" y="63341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B0100"/>
                </a:solidFill>
                <a:latin typeface="Garamond Premr Pro" pitchFamily="18" charset="0"/>
              </a:rPr>
              <a:t>University of Maryland College Park</a:t>
            </a:r>
            <a:endParaRPr lang="en-US" dirty="0">
              <a:solidFill>
                <a:srgbClr val="7B0100"/>
              </a:solidFill>
              <a:latin typeface="Garamond Premr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28650"/>
            <a:ext cx="607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Face to Face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4125" y="2133600"/>
            <a:ext cx="2809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1.3 Million views on YouTube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353175" y="3295650"/>
            <a:ext cx="246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5,000 blog links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334125" y="4057650"/>
            <a:ext cx="2571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Facebook</a:t>
            </a:r>
            <a:r>
              <a:rPr lang="en-US" sz="2800" dirty="0" smtClean="0"/>
              <a:t>: </a:t>
            </a:r>
            <a:r>
              <a:rPr lang="en-US" sz="2800" b="1" dirty="0" smtClean="0"/>
              <a:t>Unknown</a:t>
            </a:r>
            <a:endParaRPr lang="en-US" sz="2800" b="1" dirty="0"/>
          </a:p>
        </p:txBody>
      </p:sp>
      <p:pic>
        <p:nvPicPr>
          <p:cNvPr id="18" name="Picture 17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8433" y="2352719"/>
            <a:ext cx="139014" cy="137160"/>
          </a:xfrm>
          <a:prstGeom prst="rect">
            <a:avLst/>
          </a:prstGeom>
        </p:spPr>
      </p:pic>
      <p:pic>
        <p:nvPicPr>
          <p:cNvPr id="21" name="Picture 20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8908" y="3514769"/>
            <a:ext cx="139014" cy="137160"/>
          </a:xfrm>
          <a:prstGeom prst="rect">
            <a:avLst/>
          </a:prstGeom>
        </p:spPr>
      </p:pic>
      <p:pic>
        <p:nvPicPr>
          <p:cNvPr id="23" name="Picture 22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7958" y="4286294"/>
            <a:ext cx="139014" cy="137160"/>
          </a:xfrm>
          <a:prstGeom prst="rect">
            <a:avLst/>
          </a:prstGeom>
        </p:spPr>
      </p:pic>
      <p:pic>
        <p:nvPicPr>
          <p:cNvPr id="20" name="obama window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 r="1960"/>
          <a:stretch>
            <a:fillRect/>
          </a:stretch>
        </p:blipFill>
        <p:spPr>
          <a:xfrm>
            <a:off x="104778" y="1590675"/>
            <a:ext cx="5734047" cy="44805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34000" y="1762125"/>
            <a:ext cx="634032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287162" y="260986"/>
            <a:ext cx="8541571" cy="1280160"/>
            <a:chOff x="287162" y="241936"/>
            <a:chExt cx="8541571" cy="1280160"/>
          </a:xfrm>
        </p:grpSpPr>
        <p:grpSp>
          <p:nvGrpSpPr>
            <p:cNvPr id="5" name="Group 8"/>
            <p:cNvGrpSpPr/>
            <p:nvPr/>
          </p:nvGrpSpPr>
          <p:grpSpPr>
            <a:xfrm>
              <a:off x="287162" y="241936"/>
              <a:ext cx="8541571" cy="1280160"/>
              <a:chOff x="311963" y="215158"/>
              <a:chExt cx="8541571" cy="1280160"/>
            </a:xfrm>
          </p:grpSpPr>
          <p:pic>
            <p:nvPicPr>
              <p:cNvPr id="2" name="Picture 1" descr="md ball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3374" y="215160"/>
                <a:ext cx="1280160" cy="1279270"/>
              </a:xfrm>
              <a:prstGeom prst="rect">
                <a:avLst/>
              </a:prstGeom>
            </p:spPr>
          </p:pic>
          <p:sp>
            <p:nvSpPr>
              <p:cNvPr id="4" name="Snip Single Corner Rectangle 3"/>
              <p:cNvSpPr/>
              <p:nvPr/>
            </p:nvSpPr>
            <p:spPr>
              <a:xfrm flipH="1">
                <a:off x="311963" y="215158"/>
                <a:ext cx="7261407" cy="1280160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39253" y="1038119"/>
              <a:ext cx="940745" cy="464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3746" y="427008"/>
              <a:ext cx="6905625" cy="1588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97458" y="428448"/>
              <a:ext cx="149525" cy="143773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3375" y="6126163"/>
            <a:ext cx="8458200" cy="7937"/>
          </a:xfrm>
          <a:prstGeom prst="line">
            <a:avLst/>
          </a:prstGeom>
          <a:ln w="28575">
            <a:solidFill>
              <a:srgbClr val="7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w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6143625"/>
            <a:ext cx="695325" cy="69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7125" y="63341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B0100"/>
                </a:solidFill>
                <a:latin typeface="Garamond Premr Pro" pitchFamily="18" charset="0"/>
              </a:rPr>
              <a:t>University of Maryland College Park</a:t>
            </a:r>
            <a:endParaRPr lang="en-US" dirty="0">
              <a:solidFill>
                <a:srgbClr val="7B0100"/>
              </a:solidFill>
              <a:latin typeface="Garamond Premr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00075"/>
            <a:ext cx="607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Natives &amp; Immigrants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1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1333" y="1800269"/>
            <a:ext cx="139014" cy="137160"/>
          </a:xfrm>
          <a:prstGeom prst="rect">
            <a:avLst/>
          </a:prstGeom>
        </p:spPr>
      </p:pic>
      <p:pic>
        <p:nvPicPr>
          <p:cNvPr id="15" name="Picture 14" descr="Marc_Prensky.jp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287162" y="1527586"/>
            <a:ext cx="8544866" cy="4593517"/>
          </a:xfrm>
          <a:prstGeom prst="rect">
            <a:avLst/>
          </a:prstGeom>
        </p:spPr>
      </p:pic>
      <p:pic>
        <p:nvPicPr>
          <p:cNvPr id="20" name="Picture 19" descr="prensky book.jpg"/>
          <p:cNvPicPr>
            <a:picLocks noChangeAspect="1"/>
          </p:cNvPicPr>
          <p:nvPr/>
        </p:nvPicPr>
        <p:blipFill>
          <a:blip r:embed="rId6"/>
          <a:srcRect l="16667" r="17083"/>
          <a:stretch>
            <a:fillRect/>
          </a:stretch>
        </p:blipFill>
        <p:spPr>
          <a:xfrm>
            <a:off x="509858" y="1527586"/>
            <a:ext cx="1514475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DigitalNatives_SCC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898" y="3284279"/>
            <a:ext cx="3268392" cy="310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046500515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170F0C"/>
              </a:clrFrom>
              <a:clrTo>
                <a:srgbClr val="170F0C">
                  <a:alpha val="0"/>
                </a:srgbClr>
              </a:clrTo>
            </a:clrChange>
          </a:blip>
          <a:srcRect t="5593"/>
          <a:stretch>
            <a:fillRect/>
          </a:stretch>
        </p:blipFill>
        <p:spPr>
          <a:xfrm>
            <a:off x="3033712" y="1514519"/>
            <a:ext cx="3031236" cy="4374173"/>
          </a:xfrm>
          <a:prstGeom prst="rect">
            <a:avLst/>
          </a:prstGeom>
        </p:spPr>
      </p:pic>
      <p:pic>
        <p:nvPicPr>
          <p:cNvPr id="16" name="Picture 15" descr="digital-era.jpg"/>
          <p:cNvPicPr>
            <a:picLocks noChangeAspect="1"/>
          </p:cNvPicPr>
          <p:nvPr/>
        </p:nvPicPr>
        <p:blipFill>
          <a:blip r:embed="rId9"/>
          <a:srcRect t="10588" b="10990"/>
          <a:stretch>
            <a:fillRect/>
          </a:stretch>
        </p:blipFill>
        <p:spPr>
          <a:xfrm>
            <a:off x="4130620" y="1914569"/>
            <a:ext cx="4656192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287162" y="260986"/>
            <a:ext cx="8541571" cy="1280160"/>
            <a:chOff x="287162" y="241936"/>
            <a:chExt cx="8541571" cy="1280160"/>
          </a:xfrm>
        </p:grpSpPr>
        <p:grpSp>
          <p:nvGrpSpPr>
            <p:cNvPr id="5" name="Group 8"/>
            <p:cNvGrpSpPr/>
            <p:nvPr/>
          </p:nvGrpSpPr>
          <p:grpSpPr>
            <a:xfrm>
              <a:off x="287162" y="241936"/>
              <a:ext cx="8541571" cy="1280160"/>
              <a:chOff x="311963" y="215158"/>
              <a:chExt cx="8541571" cy="1280160"/>
            </a:xfrm>
          </p:grpSpPr>
          <p:pic>
            <p:nvPicPr>
              <p:cNvPr id="2" name="Picture 1" descr="md ball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3374" y="215160"/>
                <a:ext cx="1280160" cy="1279270"/>
              </a:xfrm>
              <a:prstGeom prst="rect">
                <a:avLst/>
              </a:prstGeom>
            </p:spPr>
          </p:pic>
          <p:sp>
            <p:nvSpPr>
              <p:cNvPr id="4" name="Snip Single Corner Rectangle 3"/>
              <p:cNvSpPr/>
              <p:nvPr/>
            </p:nvSpPr>
            <p:spPr>
              <a:xfrm flipH="1">
                <a:off x="311963" y="215158"/>
                <a:ext cx="7261407" cy="1280160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39253" y="1038119"/>
              <a:ext cx="940745" cy="464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3746" y="427008"/>
              <a:ext cx="6905625" cy="1588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97458" y="428448"/>
              <a:ext cx="149525" cy="143773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3375" y="6126163"/>
            <a:ext cx="8458200" cy="7937"/>
          </a:xfrm>
          <a:prstGeom prst="line">
            <a:avLst/>
          </a:prstGeom>
          <a:ln w="28575">
            <a:solidFill>
              <a:srgbClr val="7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w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6143625"/>
            <a:ext cx="695325" cy="69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7125" y="63341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B0100"/>
                </a:solidFill>
                <a:latin typeface="Garamond Premr Pro" pitchFamily="18" charset="0"/>
              </a:rPr>
              <a:t>University of Maryland College Park</a:t>
            </a:r>
            <a:endParaRPr lang="en-US" dirty="0">
              <a:solidFill>
                <a:srgbClr val="7B0100"/>
              </a:solidFill>
              <a:latin typeface="Garamond Premr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00075"/>
            <a:ext cx="607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UMCP Writing Center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18" descr="um wc cp.jpg"/>
          <p:cNvPicPr>
            <a:picLocks noChangeAspect="1"/>
          </p:cNvPicPr>
          <p:nvPr/>
        </p:nvPicPr>
        <p:blipFill>
          <a:blip r:embed="rId4"/>
          <a:srcRect l="13641" r="13848"/>
          <a:stretch>
            <a:fillRect/>
          </a:stretch>
        </p:blipFill>
        <p:spPr>
          <a:xfrm>
            <a:off x="485775" y="1546860"/>
            <a:ext cx="4734672" cy="459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4533" y="2009819"/>
            <a:ext cx="139014" cy="1371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00700" y="188595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Face-to-face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415008" y="2408337"/>
            <a:ext cx="3938542" cy="707886"/>
            <a:chOff x="5415008" y="2409825"/>
            <a:chExt cx="3938542" cy="707886"/>
          </a:xfrm>
        </p:grpSpPr>
        <p:pic>
          <p:nvPicPr>
            <p:cNvPr id="24" name="Picture 23" descr="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5008" y="2543219"/>
              <a:ext cx="139014" cy="13716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600699" y="2409825"/>
              <a:ext cx="37528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Traditional undergrad, grad, </a:t>
              </a:r>
              <a:br>
                <a:rPr lang="en-US" sz="2000" dirty="0" smtClean="0"/>
              </a:br>
              <a:r>
                <a:rPr lang="en-US" sz="2000" dirty="0" smtClean="0"/>
                <a:t>ESL, adults </a:t>
              </a:r>
              <a:endParaRPr lang="en-US" sz="2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15008" y="3238500"/>
            <a:ext cx="3728992" cy="400110"/>
            <a:chOff x="5415008" y="3238500"/>
            <a:chExt cx="3728992" cy="400110"/>
          </a:xfrm>
        </p:grpSpPr>
        <p:pic>
          <p:nvPicPr>
            <p:cNvPr id="26" name="Picture 25" descr="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5008" y="3371894"/>
              <a:ext cx="139014" cy="13716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600699" y="3238500"/>
              <a:ext cx="3543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 days &amp; 3 evenings/week</a:t>
              </a:r>
              <a:endParaRPr lang="en-US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15008" y="3800475"/>
            <a:ext cx="3728992" cy="707886"/>
            <a:chOff x="5415008" y="3238500"/>
            <a:chExt cx="3728992" cy="707886"/>
          </a:xfrm>
        </p:grpSpPr>
        <p:pic>
          <p:nvPicPr>
            <p:cNvPr id="35" name="Picture 34" descr="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5008" y="3371894"/>
              <a:ext cx="139014" cy="13716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600699" y="3238500"/>
              <a:ext cx="354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55 tutors – undergrad, grad, community volunteers 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5008" y="4686300"/>
            <a:ext cx="3728992" cy="707886"/>
            <a:chOff x="5415008" y="3238500"/>
            <a:chExt cx="3728992" cy="707886"/>
          </a:xfrm>
        </p:grpSpPr>
        <p:pic>
          <p:nvPicPr>
            <p:cNvPr id="38" name="Picture 37" descr="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5008" y="3371894"/>
              <a:ext cx="139014" cy="13716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600699" y="3238500"/>
              <a:ext cx="354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Online registration, hotline, </a:t>
              </a:r>
              <a:br>
                <a:rPr lang="en-US" sz="2000" dirty="0" smtClean="0"/>
              </a:br>
              <a:r>
                <a:rPr lang="en-US" sz="2000" dirty="0" smtClean="0"/>
                <a:t>in-class workshops, chats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287162" y="251461"/>
            <a:ext cx="8541571" cy="1280160"/>
            <a:chOff x="287162" y="241936"/>
            <a:chExt cx="8541571" cy="1280160"/>
          </a:xfrm>
        </p:grpSpPr>
        <p:grpSp>
          <p:nvGrpSpPr>
            <p:cNvPr id="5" name="Group 8"/>
            <p:cNvGrpSpPr/>
            <p:nvPr/>
          </p:nvGrpSpPr>
          <p:grpSpPr>
            <a:xfrm>
              <a:off x="287162" y="241936"/>
              <a:ext cx="8541571" cy="1280160"/>
              <a:chOff x="311963" y="215158"/>
              <a:chExt cx="8541571" cy="1280160"/>
            </a:xfrm>
          </p:grpSpPr>
          <p:pic>
            <p:nvPicPr>
              <p:cNvPr id="2" name="Picture 1" descr="md ball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3374" y="215160"/>
                <a:ext cx="1280160" cy="1279270"/>
              </a:xfrm>
              <a:prstGeom prst="rect">
                <a:avLst/>
              </a:prstGeom>
            </p:spPr>
          </p:pic>
          <p:sp>
            <p:nvSpPr>
              <p:cNvPr id="4" name="Snip Single Corner Rectangle 3"/>
              <p:cNvSpPr/>
              <p:nvPr/>
            </p:nvSpPr>
            <p:spPr>
              <a:xfrm flipH="1">
                <a:off x="311963" y="215158"/>
                <a:ext cx="7261407" cy="1280160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39253" y="1038119"/>
              <a:ext cx="940745" cy="464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3746" y="427008"/>
              <a:ext cx="6905625" cy="1588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97458" y="428448"/>
              <a:ext cx="149525" cy="143773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3375" y="6126163"/>
            <a:ext cx="8458200" cy="7937"/>
          </a:xfrm>
          <a:prstGeom prst="line">
            <a:avLst/>
          </a:prstGeom>
          <a:ln w="28575">
            <a:solidFill>
              <a:srgbClr val="7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w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6143625"/>
            <a:ext cx="695325" cy="69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7125" y="63341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B0100"/>
                </a:solidFill>
                <a:latin typeface="Garamond Premr Pro" pitchFamily="18" charset="0"/>
              </a:rPr>
              <a:t>University of Maryland College Park</a:t>
            </a:r>
            <a:endParaRPr lang="en-US" dirty="0">
              <a:solidFill>
                <a:srgbClr val="7B0100"/>
              </a:solidFill>
              <a:latin typeface="Garamond Premr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5" y="600075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NCTE: 21</a:t>
            </a:r>
            <a:r>
              <a:rPr lang="en-US" sz="4000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Century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Literacies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" name="Picture 3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958" y="2857544"/>
            <a:ext cx="139014" cy="137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275" y="1524000"/>
            <a:ext cx="8543925" cy="523220"/>
          </a:xfrm>
          <a:prstGeom prst="rect">
            <a:avLst/>
          </a:prstGeom>
          <a:solidFill>
            <a:srgbClr val="D0130E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Top 3 Abilities for Success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" y="2371725"/>
            <a:ext cx="4029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To seek information &amp; critically</a:t>
            </a:r>
            <a:br>
              <a:rPr lang="en-US" sz="2000" dirty="0" smtClean="0"/>
            </a:br>
            <a:r>
              <a:rPr lang="en-US" sz="2000" dirty="0" smtClean="0"/>
              <a:t>    evaluate sources (95%)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" y="3333750"/>
            <a:ext cx="4029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dirty="0" smtClean="0"/>
              <a:t>. To read &amp; interpret a variety of</a:t>
            </a:r>
            <a:br>
              <a:rPr lang="en-US" sz="2000" dirty="0" smtClean="0"/>
            </a:br>
            <a:r>
              <a:rPr lang="en-US" sz="2000" dirty="0" smtClean="0"/>
              <a:t>     texts, print and online (94%)</a:t>
            </a:r>
            <a:endParaRPr lang="en-US" sz="2000" dirty="0"/>
          </a:p>
        </p:txBody>
      </p:sp>
      <p:pic>
        <p:nvPicPr>
          <p:cNvPr id="30" name="Picture 29" descr="21st cent literacies.jpg"/>
          <p:cNvPicPr>
            <a:picLocks noChangeAspect="1"/>
          </p:cNvPicPr>
          <p:nvPr/>
        </p:nvPicPr>
        <p:blipFill>
          <a:blip r:embed="rId5"/>
          <a:srcRect t="2007"/>
          <a:stretch>
            <a:fillRect/>
          </a:stretch>
        </p:blipFill>
        <p:spPr>
          <a:xfrm>
            <a:off x="4476750" y="1714500"/>
            <a:ext cx="4240272" cy="4297680"/>
          </a:xfrm>
          <a:prstGeom prst="rect">
            <a:avLst/>
          </a:prstGeom>
          <a:ln w="190500" cap="sq">
            <a:solidFill>
              <a:srgbClr val="454EA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/>
          <p:cNvSpPr txBox="1"/>
          <p:nvPr/>
        </p:nvSpPr>
        <p:spPr>
          <a:xfrm>
            <a:off x="400049" y="4257675"/>
            <a:ext cx="4029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 To innovate &amp; apply knowledge</a:t>
            </a:r>
            <a:br>
              <a:rPr lang="en-US" sz="2000" dirty="0" smtClean="0"/>
            </a:br>
            <a:r>
              <a:rPr lang="en-US" sz="2000" dirty="0" smtClean="0"/>
              <a:t>    creatively (94%)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287162" y="260986"/>
            <a:ext cx="8541571" cy="1280160"/>
            <a:chOff x="287162" y="241936"/>
            <a:chExt cx="8541571" cy="1280160"/>
          </a:xfrm>
        </p:grpSpPr>
        <p:grpSp>
          <p:nvGrpSpPr>
            <p:cNvPr id="5" name="Group 8"/>
            <p:cNvGrpSpPr/>
            <p:nvPr/>
          </p:nvGrpSpPr>
          <p:grpSpPr>
            <a:xfrm>
              <a:off x="287162" y="241936"/>
              <a:ext cx="8541571" cy="1280160"/>
              <a:chOff x="311963" y="215158"/>
              <a:chExt cx="8541571" cy="1280160"/>
            </a:xfrm>
          </p:grpSpPr>
          <p:pic>
            <p:nvPicPr>
              <p:cNvPr id="2" name="Picture 1" descr="md ball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3374" y="215160"/>
                <a:ext cx="1280160" cy="1279270"/>
              </a:xfrm>
              <a:prstGeom prst="rect">
                <a:avLst/>
              </a:prstGeom>
            </p:spPr>
          </p:pic>
          <p:sp>
            <p:nvSpPr>
              <p:cNvPr id="4" name="Snip Single Corner Rectangle 3"/>
              <p:cNvSpPr/>
              <p:nvPr/>
            </p:nvSpPr>
            <p:spPr>
              <a:xfrm flipH="1">
                <a:off x="311963" y="215158"/>
                <a:ext cx="7261407" cy="1280160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39253" y="1038119"/>
              <a:ext cx="940745" cy="464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3746" y="427008"/>
              <a:ext cx="6905625" cy="1588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97458" y="428448"/>
              <a:ext cx="149525" cy="143773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3375" y="6126163"/>
            <a:ext cx="8458200" cy="7937"/>
          </a:xfrm>
          <a:prstGeom prst="line">
            <a:avLst/>
          </a:prstGeom>
          <a:ln w="28575">
            <a:solidFill>
              <a:srgbClr val="7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w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6143625"/>
            <a:ext cx="695325" cy="69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7125" y="63341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B0100"/>
                </a:solidFill>
                <a:latin typeface="Garamond Premr Pro" pitchFamily="18" charset="0"/>
              </a:rPr>
              <a:t>University of Maryland College Park</a:t>
            </a:r>
            <a:endParaRPr lang="en-US" dirty="0">
              <a:solidFill>
                <a:srgbClr val="7B0100"/>
              </a:solidFill>
              <a:latin typeface="Garamond Premr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5" y="600075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NCTE Framework 21</a:t>
            </a:r>
            <a:r>
              <a:rPr lang="en-US" sz="4000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Century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" name="Picture 3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958" y="2857544"/>
            <a:ext cx="139014" cy="137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225" y="1543050"/>
            <a:ext cx="8562975" cy="461665"/>
          </a:xfrm>
          <a:prstGeom prst="rect">
            <a:avLst/>
          </a:prstGeom>
          <a:solidFill>
            <a:srgbClr val="D013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Required </a:t>
            </a:r>
            <a:r>
              <a:rPr lang="en-US" sz="2400" dirty="0" err="1" smtClean="0">
                <a:solidFill>
                  <a:schemeClr val="bg1"/>
                </a:solidFill>
              </a:rPr>
              <a:t>Literacies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9" name="Picture 28" descr="ncte framework.jpg"/>
          <p:cNvPicPr>
            <a:picLocks noChangeAspect="1"/>
          </p:cNvPicPr>
          <p:nvPr/>
        </p:nvPicPr>
        <p:blipFill>
          <a:blip r:embed="rId5">
            <a:lum bright="-30000" contrast="30000"/>
          </a:blip>
          <a:srcRect l="323" t="868" r="1167"/>
          <a:stretch>
            <a:fillRect/>
          </a:stretch>
        </p:blipFill>
        <p:spPr>
          <a:xfrm>
            <a:off x="3743330" y="1543050"/>
            <a:ext cx="5084766" cy="4591050"/>
          </a:xfrm>
          <a:prstGeom prst="bevel">
            <a:avLst/>
          </a:prstGeom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1090613" y="2371725"/>
            <a:ext cx="1957387" cy="1709440"/>
            <a:chOff x="595313" y="2371725"/>
            <a:chExt cx="1957387" cy="1709440"/>
          </a:xfrm>
        </p:grpSpPr>
        <p:sp>
          <p:nvSpPr>
            <p:cNvPr id="16" name="TextBox 15"/>
            <p:cNvSpPr txBox="1"/>
            <p:nvPr/>
          </p:nvSpPr>
          <p:spPr>
            <a:xfrm>
              <a:off x="771525" y="2371725"/>
              <a:ext cx="1781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Multiple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1050" y="298638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Dynamic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1525" y="3619500"/>
              <a:ext cx="146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Malleable</a:t>
              </a:r>
              <a:endParaRPr lang="en-US" sz="2400" dirty="0"/>
            </a:p>
          </p:txBody>
        </p:sp>
        <p:pic>
          <p:nvPicPr>
            <p:cNvPr id="19" name="Picture 18" descr="5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838" y="2524125"/>
              <a:ext cx="185351" cy="182880"/>
            </a:xfrm>
            <a:prstGeom prst="rect">
              <a:avLst/>
            </a:prstGeom>
          </p:spPr>
        </p:pic>
        <p:pic>
          <p:nvPicPr>
            <p:cNvPr id="20" name="Picture 19" descr="5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838" y="3124200"/>
              <a:ext cx="185351" cy="182880"/>
            </a:xfrm>
            <a:prstGeom prst="rect">
              <a:avLst/>
            </a:prstGeom>
          </p:spPr>
        </p:pic>
        <p:pic>
          <p:nvPicPr>
            <p:cNvPr id="21" name="Picture 20" descr="5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313" y="3762375"/>
              <a:ext cx="185351" cy="1828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09880" y="1994918"/>
          <a:ext cx="4050047" cy="3215256"/>
        </p:xfrm>
        <a:graphic>
          <a:graphicData uri="http://schemas.openxmlformats.org/drawingml/2006/table">
            <a:tbl>
              <a:tblPr/>
              <a:tblGrid>
                <a:gridCol w="3355334"/>
                <a:gridCol w="694713"/>
              </a:tblGrid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Create, read, and send emails</a:t>
                      </a:r>
                      <a:endParaRPr lang="en-US" sz="11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99.9%  </a:t>
                      </a: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Create digital documents for school</a:t>
                      </a:r>
                      <a:endParaRPr lang="en-US" sz="11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98.8</a:t>
                      </a: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Search Web and institutional library</a:t>
                      </a:r>
                      <a:endParaRPr lang="en-US" sz="11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94.0</a:t>
                      </a: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Create digital presentations</a:t>
                      </a:r>
                      <a:endParaRPr lang="en-US" sz="11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90.8</a:t>
                      </a: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IM (most daily)</a:t>
                      </a:r>
                      <a:endParaRPr lang="en-US" sz="11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80.0</a:t>
                      </a: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 course management systems</a:t>
                      </a:r>
                      <a:endParaRPr lang="en-US" sz="11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75.0</a:t>
                      </a: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play computer/video games</a:t>
                      </a:r>
                      <a:endParaRPr lang="en-US" sz="11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73.4</a:t>
                      </a: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Download video/music files</a:t>
                      </a:r>
                      <a:endParaRPr lang="en-US" sz="11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70.6</a:t>
                      </a: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 social networks</a:t>
                      </a:r>
                      <a:endParaRPr lang="en-US" sz="11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70.6</a:t>
                      </a: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Create web pages</a:t>
                      </a:r>
                      <a:endParaRPr lang="en-US" sz="11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28.6</a:t>
                      </a: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 video/audio editing software</a:t>
                      </a:r>
                      <a:endParaRPr lang="en-US" sz="1100">
                        <a:solidFill>
                          <a:srgbClr val="94363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27.7</a:t>
                      </a:r>
                    </a:p>
                  </a:txBody>
                  <a:tcPr marL="91281" marR="9128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4"/>
          <p:cNvGrpSpPr/>
          <p:nvPr/>
        </p:nvGrpSpPr>
        <p:grpSpPr>
          <a:xfrm>
            <a:off x="287162" y="260986"/>
            <a:ext cx="8541571" cy="1280160"/>
            <a:chOff x="287162" y="241936"/>
            <a:chExt cx="8541571" cy="1280160"/>
          </a:xfrm>
        </p:grpSpPr>
        <p:grpSp>
          <p:nvGrpSpPr>
            <p:cNvPr id="5" name="Group 8"/>
            <p:cNvGrpSpPr/>
            <p:nvPr/>
          </p:nvGrpSpPr>
          <p:grpSpPr>
            <a:xfrm>
              <a:off x="287162" y="241936"/>
              <a:ext cx="8541571" cy="1280160"/>
              <a:chOff x="311963" y="215158"/>
              <a:chExt cx="8541571" cy="1280160"/>
            </a:xfrm>
          </p:grpSpPr>
          <p:pic>
            <p:nvPicPr>
              <p:cNvPr id="2" name="Picture 1" descr="md ball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3374" y="215160"/>
                <a:ext cx="1280160" cy="1279270"/>
              </a:xfrm>
              <a:prstGeom prst="rect">
                <a:avLst/>
              </a:prstGeom>
            </p:spPr>
          </p:pic>
          <p:sp>
            <p:nvSpPr>
              <p:cNvPr id="4" name="Snip Single Corner Rectangle 3"/>
              <p:cNvSpPr/>
              <p:nvPr/>
            </p:nvSpPr>
            <p:spPr>
              <a:xfrm flipH="1">
                <a:off x="311963" y="215158"/>
                <a:ext cx="7261407" cy="1280160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39253" y="1038119"/>
              <a:ext cx="940745" cy="464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3746" y="427008"/>
              <a:ext cx="6905625" cy="1588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97458" y="428448"/>
              <a:ext cx="149525" cy="143773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3375" y="6126163"/>
            <a:ext cx="8458200" cy="7937"/>
          </a:xfrm>
          <a:prstGeom prst="line">
            <a:avLst/>
          </a:prstGeom>
          <a:ln w="28575">
            <a:solidFill>
              <a:srgbClr val="7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w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6143625"/>
            <a:ext cx="695325" cy="69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7125" y="63341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B0100"/>
                </a:solidFill>
                <a:latin typeface="Garamond Premr Pro" pitchFamily="18" charset="0"/>
              </a:rPr>
              <a:t>University of Maryland College Park</a:t>
            </a:r>
            <a:endParaRPr lang="en-US" dirty="0">
              <a:solidFill>
                <a:srgbClr val="7B0100"/>
              </a:solidFill>
              <a:latin typeface="Garamond Premr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5" y="600075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NCTE Framework 21</a:t>
            </a:r>
            <a:r>
              <a:rPr lang="en-US" sz="4000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Century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" name="Picture 3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958" y="2857544"/>
            <a:ext cx="139014" cy="137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225" y="1543050"/>
            <a:ext cx="8562975" cy="461665"/>
          </a:xfrm>
          <a:prstGeom prst="rect">
            <a:avLst/>
          </a:prstGeom>
          <a:solidFill>
            <a:srgbClr val="D013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Develop Proficiency with Technology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 descr="edcause.jpg"/>
          <p:cNvPicPr>
            <a:picLocks noChangeAspect="1"/>
          </p:cNvPicPr>
          <p:nvPr/>
        </p:nvPicPr>
        <p:blipFill>
          <a:blip r:embed="rId5" cstate="print"/>
          <a:srcRect l="4824" t="12511" r="4551"/>
          <a:stretch>
            <a:fillRect/>
          </a:stretch>
        </p:blipFill>
        <p:spPr>
          <a:xfrm>
            <a:off x="4371975" y="2257425"/>
            <a:ext cx="4456704" cy="2952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287162" y="260986"/>
            <a:ext cx="8541571" cy="1280160"/>
            <a:chOff x="287162" y="241936"/>
            <a:chExt cx="8541571" cy="1280160"/>
          </a:xfrm>
        </p:grpSpPr>
        <p:grpSp>
          <p:nvGrpSpPr>
            <p:cNvPr id="5" name="Group 8"/>
            <p:cNvGrpSpPr/>
            <p:nvPr/>
          </p:nvGrpSpPr>
          <p:grpSpPr>
            <a:xfrm>
              <a:off x="287162" y="241936"/>
              <a:ext cx="8541571" cy="1280160"/>
              <a:chOff x="311963" y="215158"/>
              <a:chExt cx="8541571" cy="1280160"/>
            </a:xfrm>
          </p:grpSpPr>
          <p:pic>
            <p:nvPicPr>
              <p:cNvPr id="2" name="Picture 1" descr="md ball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3374" y="215160"/>
                <a:ext cx="1280160" cy="1279270"/>
              </a:xfrm>
              <a:prstGeom prst="rect">
                <a:avLst/>
              </a:prstGeom>
            </p:spPr>
          </p:pic>
          <p:sp>
            <p:nvSpPr>
              <p:cNvPr id="4" name="Snip Single Corner Rectangle 3"/>
              <p:cNvSpPr/>
              <p:nvPr/>
            </p:nvSpPr>
            <p:spPr>
              <a:xfrm flipH="1">
                <a:off x="311963" y="215158"/>
                <a:ext cx="7261407" cy="1280160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39253" y="1038119"/>
              <a:ext cx="940745" cy="464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3746" y="427008"/>
              <a:ext cx="6905625" cy="1588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97458" y="428448"/>
              <a:ext cx="149525" cy="143773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3375" y="6126163"/>
            <a:ext cx="8458200" cy="7937"/>
          </a:xfrm>
          <a:prstGeom prst="line">
            <a:avLst/>
          </a:prstGeom>
          <a:ln w="28575">
            <a:solidFill>
              <a:srgbClr val="7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w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6143625"/>
            <a:ext cx="695325" cy="69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7125" y="63341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B0100"/>
                </a:solidFill>
                <a:latin typeface="Garamond Premr Pro" pitchFamily="18" charset="0"/>
              </a:rPr>
              <a:t>University of Maryland College Park</a:t>
            </a:r>
            <a:endParaRPr lang="en-US" dirty="0">
              <a:solidFill>
                <a:srgbClr val="7B0100"/>
              </a:solidFill>
              <a:latin typeface="Garamond Premr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5" y="600075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NCTE Framework 21</a:t>
            </a:r>
            <a:r>
              <a:rPr lang="en-US" sz="4000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Century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" name="Picture 3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958" y="2857544"/>
            <a:ext cx="139014" cy="137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225" y="1543050"/>
            <a:ext cx="8562975" cy="461665"/>
          </a:xfrm>
          <a:prstGeom prst="rect">
            <a:avLst/>
          </a:prstGeom>
          <a:solidFill>
            <a:srgbClr val="D013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Build Relationships to Pose &amp; Solve Problems (Collaboratively, Cross-Culturally)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287162" y="260986"/>
            <a:ext cx="8541571" cy="1280160"/>
            <a:chOff x="287162" y="241936"/>
            <a:chExt cx="8541571" cy="1280160"/>
          </a:xfrm>
        </p:grpSpPr>
        <p:grpSp>
          <p:nvGrpSpPr>
            <p:cNvPr id="5" name="Group 8"/>
            <p:cNvGrpSpPr/>
            <p:nvPr/>
          </p:nvGrpSpPr>
          <p:grpSpPr>
            <a:xfrm>
              <a:off x="287162" y="241936"/>
              <a:ext cx="8541571" cy="1280160"/>
              <a:chOff x="311963" y="215158"/>
              <a:chExt cx="8541571" cy="1280160"/>
            </a:xfrm>
          </p:grpSpPr>
          <p:pic>
            <p:nvPicPr>
              <p:cNvPr id="2" name="Picture 1" descr="md ball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73374" y="215160"/>
                <a:ext cx="1280160" cy="1279270"/>
              </a:xfrm>
              <a:prstGeom prst="rect">
                <a:avLst/>
              </a:prstGeom>
            </p:spPr>
          </p:pic>
          <p:sp>
            <p:nvSpPr>
              <p:cNvPr id="4" name="Snip Single Corner Rectangle 3"/>
              <p:cNvSpPr/>
              <p:nvPr/>
            </p:nvSpPr>
            <p:spPr>
              <a:xfrm flipH="1">
                <a:off x="311963" y="215158"/>
                <a:ext cx="7261407" cy="1280160"/>
              </a:xfrm>
              <a:prstGeom prst="snip1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rot="16200000" flipH="1">
              <a:off x="39253" y="1038119"/>
              <a:ext cx="940745" cy="464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3746" y="427008"/>
              <a:ext cx="6905625" cy="1588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97458" y="428448"/>
              <a:ext cx="149525" cy="143773"/>
            </a:xfrm>
            <a:prstGeom prst="line">
              <a:avLst/>
            </a:prstGeom>
            <a:ln w="19050">
              <a:solidFill>
                <a:srgbClr val="7B0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333375" y="6126163"/>
            <a:ext cx="8458200" cy="7937"/>
          </a:xfrm>
          <a:prstGeom prst="line">
            <a:avLst/>
          </a:prstGeom>
          <a:ln w="28575">
            <a:solidFill>
              <a:srgbClr val="7B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mallw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87" y="6143625"/>
            <a:ext cx="695325" cy="6953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67125" y="633412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B0100"/>
                </a:solidFill>
                <a:latin typeface="Garamond Premr Pro" pitchFamily="18" charset="0"/>
              </a:rPr>
              <a:t>University of Maryland College Park</a:t>
            </a:r>
            <a:endParaRPr lang="en-US" dirty="0">
              <a:solidFill>
                <a:srgbClr val="7B0100"/>
              </a:solidFill>
              <a:latin typeface="Garamond Premr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5" y="600075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NCTE Framework 21</a:t>
            </a:r>
            <a:r>
              <a:rPr lang="en-US" sz="4000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Century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" name="Picture 3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6958" y="2857544"/>
            <a:ext cx="139014" cy="137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6225" y="1543050"/>
            <a:ext cx="8562975" cy="461665"/>
          </a:xfrm>
          <a:prstGeom prst="rect">
            <a:avLst/>
          </a:prstGeom>
          <a:solidFill>
            <a:srgbClr val="D013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Design &amp; Share Information for Global Communities to Meet a Variety of Needs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291</Words>
  <Application>Microsoft Office PowerPoint</Application>
  <PresentationFormat>On-screen Show (4:3)</PresentationFormat>
  <Paragraphs>68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48</cp:revision>
  <dcterms:created xsi:type="dcterms:W3CDTF">2009-03-03T10:40:51Z</dcterms:created>
  <dcterms:modified xsi:type="dcterms:W3CDTF">2009-03-04T14:10:37Z</dcterms:modified>
</cp:coreProperties>
</file>